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3" r:id="rId4"/>
  </p:sldMasterIdLst>
  <p:notesMasterIdLst>
    <p:notesMasterId r:id="rId10"/>
  </p:notesMasterIdLst>
  <p:handoutMasterIdLst>
    <p:handoutMasterId r:id="rId11"/>
  </p:handoutMasterIdLst>
  <p:sldIdLst>
    <p:sldId id="258" r:id="rId5"/>
    <p:sldId id="280" r:id="rId6"/>
    <p:sldId id="279" r:id="rId7"/>
    <p:sldId id="265" r:id="rId8"/>
    <p:sldId id="256" r:id="rId9"/>
  </p:sldIdLst>
  <p:sldSz cx="7559675" cy="10691813"/>
  <p:notesSz cx="6799263" cy="9929813"/>
  <p:embeddedFontLst>
    <p:embeddedFont>
      <p:font typeface="Barlow" panose="00000500000000000000" pitchFamily="2" charset="0"/>
      <p:regular r:id="rId12"/>
      <p:bold r:id="rId13"/>
      <p:italic r:id="rId14"/>
      <p:boldItalic r:id="rId15"/>
    </p:embeddedFont>
    <p:embeddedFont>
      <p:font typeface="Barlow SemiBold" panose="020F0502020204030204" pitchFamily="2" charset="0"/>
      <p:bold r:id="rId16"/>
      <p:boldItalic r:id="rId17"/>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29FF3B-3C61-A56C-C465-57029B4799FF}" name="Müller-Eppendorfer, Katharina" initials="KM" userId="S::mueller7@hs-mittweida.de::fb044a33-3913-4689-86c8-9bb39f61f179" providerId="AD"/>
  <p188:author id="{7956FF6D-0E99-2D0C-17E5-24415B49B847}" name="Gruß, Sarah" initials="SG" userId="S::uhlig3@hs-mittweida.de::9ec57ef4-3e7b-4c7c-8559-53dc2ab78420" providerId="AD"/>
  <p188:author id="{A5347A87-6EC3-520B-A3E2-510C778A43C8}" name="Katrin Meusinger | Silicon Saxony" initials="KM" userId="S::katrin.meusinger@silicon-saxony.de::dd19b5d1-5700-4bac-93c2-d55c141947aa" providerId="AD"/>
  <p188:author id="{65E19D99-E31D-E652-B5B0-88A417E2CBDA}" name="Herrmann, Sindy" initials="SH" userId="S::herrmann@hs-mittweida.de::3c314b14-3b31-4b73-9d4e-bf1ba265ec82" providerId="AD"/>
  <p188:author id="{977EF5EE-57A3-9F1F-AC68-88C670120A2B}" name="Stempfhuber, Josephine Therese" initials="JS" userId="S::jstempfh@hs-mittweida.de::b3cc14d0-372a-4f5a-8345-71362b689b5a" providerId="AD"/>
  <p188:author id="{AE50AEF3-7C76-ECC3-D013-6B96DF90DF55}" name="Sophie Berger" initials="SB" userId="Sophie Berg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C9F"/>
    <a:srgbClr val="333333"/>
    <a:srgbClr val="1E8197"/>
    <a:srgbClr val="4677A0"/>
    <a:srgbClr val="B1D284"/>
    <a:srgbClr val="40B498"/>
    <a:srgbClr val="E7F4EE"/>
    <a:srgbClr val="E7F4E4"/>
    <a:srgbClr val="87D4AF"/>
    <a:srgbClr val="5087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D6C42-2FE3-4C85-A1F6-925D9DBBDF98}" v="2" dt="2025-07-23T06:49:28.68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88" autoAdjust="0"/>
  </p:normalViewPr>
  <p:slideViewPr>
    <p:cSldViewPr snapToGrid="0">
      <p:cViewPr>
        <p:scale>
          <a:sx n="125" d="100"/>
          <a:sy n="125" d="100"/>
        </p:scale>
        <p:origin x="2556" y="-14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font" Target="fonts/font4.fntdata"/><Relationship Id="rId23" Type="http://schemas.microsoft.com/office/2018/10/relationships/authors" Target="authors.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7" cy="498215"/>
          </a:xfrm>
          <a:prstGeom prst="rect">
            <a:avLst/>
          </a:prstGeom>
        </p:spPr>
        <p:txBody>
          <a:bodyPr vert="horz" lIns="91741" tIns="45870" rIns="91741" bIns="45870" rtlCol="0"/>
          <a:lstStyle>
            <a:lvl1pPr algn="l">
              <a:defRPr sz="1200"/>
            </a:lvl1pPr>
          </a:lstStyle>
          <a:p>
            <a:endParaRPr lang="de-DE">
              <a:latin typeface="Barlow" panose="00000500000000000000" pitchFamily="2" charset="0"/>
            </a:endParaRPr>
          </a:p>
        </p:txBody>
      </p:sp>
      <p:sp>
        <p:nvSpPr>
          <p:cNvPr id="3" name="Datumsplatzhalter 2"/>
          <p:cNvSpPr>
            <a:spLocks noGrp="1"/>
          </p:cNvSpPr>
          <p:nvPr>
            <p:ph type="dt" sz="quarter" idx="1"/>
          </p:nvPr>
        </p:nvSpPr>
        <p:spPr>
          <a:xfrm>
            <a:off x="3851344" y="0"/>
            <a:ext cx="2946347" cy="498215"/>
          </a:xfrm>
          <a:prstGeom prst="rect">
            <a:avLst/>
          </a:prstGeom>
        </p:spPr>
        <p:txBody>
          <a:bodyPr vert="horz" lIns="91741" tIns="45870" rIns="91741" bIns="45870" rtlCol="0"/>
          <a:lstStyle>
            <a:lvl1pPr algn="r">
              <a:defRPr sz="1200"/>
            </a:lvl1pPr>
          </a:lstStyle>
          <a:p>
            <a:fld id="{F4DF2165-45DD-4E6A-8D88-991CFCF20576}" type="datetimeFigureOut">
              <a:rPr lang="de-DE" smtClean="0">
                <a:latin typeface="Barlow" panose="00000500000000000000" pitchFamily="2" charset="0"/>
              </a:rPr>
              <a:t>23.07.2025</a:t>
            </a:fld>
            <a:endParaRPr lang="de-DE">
              <a:latin typeface="Barlow" panose="00000500000000000000" pitchFamily="2" charset="0"/>
            </a:endParaRPr>
          </a:p>
        </p:txBody>
      </p:sp>
      <p:sp>
        <p:nvSpPr>
          <p:cNvPr id="4" name="Fußzeilenplatzhalter 3"/>
          <p:cNvSpPr>
            <a:spLocks noGrp="1"/>
          </p:cNvSpPr>
          <p:nvPr>
            <p:ph type="ftr" sz="quarter" idx="2"/>
          </p:nvPr>
        </p:nvSpPr>
        <p:spPr>
          <a:xfrm>
            <a:off x="1" y="9431599"/>
            <a:ext cx="2946347" cy="498214"/>
          </a:xfrm>
          <a:prstGeom prst="rect">
            <a:avLst/>
          </a:prstGeom>
        </p:spPr>
        <p:txBody>
          <a:bodyPr vert="horz" lIns="91741" tIns="45870" rIns="91741" bIns="45870" rtlCol="0" anchor="b"/>
          <a:lstStyle>
            <a:lvl1pPr algn="l">
              <a:defRPr sz="1200"/>
            </a:lvl1pPr>
          </a:lstStyle>
          <a:p>
            <a:endParaRPr lang="de-DE">
              <a:latin typeface="Barlow" panose="00000500000000000000" pitchFamily="2" charset="0"/>
            </a:endParaRPr>
          </a:p>
        </p:txBody>
      </p:sp>
      <p:sp>
        <p:nvSpPr>
          <p:cNvPr id="5" name="Foliennummernplatzhalter 4"/>
          <p:cNvSpPr>
            <a:spLocks noGrp="1"/>
          </p:cNvSpPr>
          <p:nvPr>
            <p:ph type="sldNum" sz="quarter" idx="3"/>
          </p:nvPr>
        </p:nvSpPr>
        <p:spPr>
          <a:xfrm>
            <a:off x="3851344" y="9431599"/>
            <a:ext cx="2946347" cy="498214"/>
          </a:xfrm>
          <a:prstGeom prst="rect">
            <a:avLst/>
          </a:prstGeom>
        </p:spPr>
        <p:txBody>
          <a:bodyPr vert="horz" lIns="91741" tIns="45870" rIns="91741" bIns="45870" rtlCol="0" anchor="b"/>
          <a:lstStyle>
            <a:lvl1pPr algn="r">
              <a:defRPr sz="1200"/>
            </a:lvl1pPr>
          </a:lstStyle>
          <a:p>
            <a:fld id="{4F392895-00AB-4E56-A4C3-B2032C42F3A0}" type="slidenum">
              <a:rPr lang="de-DE" smtClean="0">
                <a:latin typeface="Barlow" panose="00000500000000000000" pitchFamily="2" charset="0"/>
              </a:rPr>
              <a:t>‹Nr.›</a:t>
            </a:fld>
            <a:endParaRPr lang="de-DE">
              <a:latin typeface="Barlow" panose="00000500000000000000" pitchFamily="2" charset="0"/>
            </a:endParaRPr>
          </a:p>
        </p:txBody>
      </p:sp>
    </p:spTree>
    <p:extLst>
      <p:ext uri="{BB962C8B-B14F-4D97-AF65-F5344CB8AC3E}">
        <p14:creationId xmlns:p14="http://schemas.microsoft.com/office/powerpoint/2010/main" val="3816150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7" cy="498215"/>
          </a:xfrm>
          <a:prstGeom prst="rect">
            <a:avLst/>
          </a:prstGeom>
        </p:spPr>
        <p:txBody>
          <a:bodyPr vert="horz" lIns="91741" tIns="45870" rIns="91741" bIns="45870" rtlCol="0"/>
          <a:lstStyle>
            <a:lvl1pPr algn="l">
              <a:defRPr sz="1200">
                <a:latin typeface="Barlow" panose="00000500000000000000" pitchFamily="2" charset="0"/>
              </a:defRPr>
            </a:lvl1pPr>
          </a:lstStyle>
          <a:p>
            <a:endParaRPr lang="de-DE"/>
          </a:p>
        </p:txBody>
      </p:sp>
      <p:sp>
        <p:nvSpPr>
          <p:cNvPr id="3" name="Datumsplatzhalter 2"/>
          <p:cNvSpPr>
            <a:spLocks noGrp="1"/>
          </p:cNvSpPr>
          <p:nvPr>
            <p:ph type="dt" idx="1"/>
          </p:nvPr>
        </p:nvSpPr>
        <p:spPr>
          <a:xfrm>
            <a:off x="3851344" y="0"/>
            <a:ext cx="2946347" cy="498215"/>
          </a:xfrm>
          <a:prstGeom prst="rect">
            <a:avLst/>
          </a:prstGeom>
        </p:spPr>
        <p:txBody>
          <a:bodyPr vert="horz" lIns="91741" tIns="45870" rIns="91741" bIns="45870" rtlCol="0"/>
          <a:lstStyle>
            <a:lvl1pPr algn="r">
              <a:defRPr sz="1200">
                <a:latin typeface="Barlow" panose="00000500000000000000" pitchFamily="2" charset="0"/>
              </a:defRPr>
            </a:lvl1pPr>
          </a:lstStyle>
          <a:p>
            <a:fld id="{DBB2A775-C49D-45BA-A919-7D687A0440E7}" type="datetimeFigureOut">
              <a:rPr lang="de-DE" smtClean="0"/>
              <a:pPr/>
              <a:t>23.07.2025</a:t>
            </a:fld>
            <a:endParaRPr lang="de-DE"/>
          </a:p>
        </p:txBody>
      </p:sp>
      <p:sp>
        <p:nvSpPr>
          <p:cNvPr id="4" name="Folienbildplatzhalter 3"/>
          <p:cNvSpPr>
            <a:spLocks noGrp="1" noRot="1" noChangeAspect="1"/>
          </p:cNvSpPr>
          <p:nvPr>
            <p:ph type="sldImg" idx="2"/>
          </p:nvPr>
        </p:nvSpPr>
        <p:spPr>
          <a:xfrm>
            <a:off x="2289175" y="1055688"/>
            <a:ext cx="2370138" cy="3352800"/>
          </a:xfrm>
          <a:prstGeom prst="rect">
            <a:avLst/>
          </a:prstGeom>
          <a:noFill/>
          <a:ln w="12700">
            <a:solidFill>
              <a:prstClr val="black"/>
            </a:solidFill>
          </a:ln>
        </p:spPr>
        <p:txBody>
          <a:bodyPr vert="horz" lIns="91741" tIns="45870" rIns="91741" bIns="45870" rtlCol="0" anchor="ctr"/>
          <a:lstStyle/>
          <a:p>
            <a:endParaRPr lang="de-DE"/>
          </a:p>
        </p:txBody>
      </p:sp>
      <p:sp>
        <p:nvSpPr>
          <p:cNvPr id="5" name="Notizenplatzhalter 4"/>
          <p:cNvSpPr>
            <a:spLocks noGrp="1"/>
          </p:cNvSpPr>
          <p:nvPr>
            <p:ph type="body" sz="quarter" idx="3"/>
          </p:nvPr>
        </p:nvSpPr>
        <p:spPr>
          <a:xfrm>
            <a:off x="679927" y="4778723"/>
            <a:ext cx="5439410" cy="3909864"/>
          </a:xfrm>
          <a:prstGeom prst="rect">
            <a:avLst/>
          </a:prstGeom>
        </p:spPr>
        <p:txBody>
          <a:bodyPr vert="horz" lIns="91741" tIns="45870" rIns="91741" bIns="4587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31599"/>
            <a:ext cx="2946347" cy="498214"/>
          </a:xfrm>
          <a:prstGeom prst="rect">
            <a:avLst/>
          </a:prstGeom>
        </p:spPr>
        <p:txBody>
          <a:bodyPr vert="horz" lIns="91741" tIns="45870" rIns="91741" bIns="45870" rtlCol="0" anchor="b"/>
          <a:lstStyle>
            <a:lvl1pPr algn="l">
              <a:defRPr sz="1200">
                <a:latin typeface="Barlow" panose="00000500000000000000" pitchFamily="2" charset="0"/>
              </a:defRPr>
            </a:lvl1pPr>
          </a:lstStyle>
          <a:p>
            <a:endParaRPr lang="de-DE"/>
          </a:p>
        </p:txBody>
      </p:sp>
      <p:sp>
        <p:nvSpPr>
          <p:cNvPr id="7" name="Foliennummernplatzhalter 6"/>
          <p:cNvSpPr>
            <a:spLocks noGrp="1"/>
          </p:cNvSpPr>
          <p:nvPr>
            <p:ph type="sldNum" sz="quarter" idx="5"/>
          </p:nvPr>
        </p:nvSpPr>
        <p:spPr>
          <a:xfrm>
            <a:off x="3851344" y="9431599"/>
            <a:ext cx="2946347" cy="498214"/>
          </a:xfrm>
          <a:prstGeom prst="rect">
            <a:avLst/>
          </a:prstGeom>
        </p:spPr>
        <p:txBody>
          <a:bodyPr vert="horz" lIns="91741" tIns="45870" rIns="91741" bIns="45870" rtlCol="0" anchor="b"/>
          <a:lstStyle>
            <a:lvl1pPr algn="r">
              <a:defRPr sz="1200">
                <a:latin typeface="Barlow" panose="00000500000000000000" pitchFamily="2" charset="0"/>
              </a:defRPr>
            </a:lvl1pPr>
          </a:lstStyle>
          <a:p>
            <a:fld id="{2D6A0D67-EDAE-48EC-829F-B147F9799060}" type="slidenum">
              <a:rPr lang="de-DE" smtClean="0"/>
              <a:pPr/>
              <a:t>‹Nr.›</a:t>
            </a:fld>
            <a:endParaRPr lang="de-DE"/>
          </a:p>
        </p:txBody>
      </p:sp>
    </p:spTree>
    <p:extLst>
      <p:ext uri="{BB962C8B-B14F-4D97-AF65-F5344CB8AC3E}">
        <p14:creationId xmlns:p14="http://schemas.microsoft.com/office/powerpoint/2010/main" val="166453848"/>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Barlow" panose="00000500000000000000" pitchFamily="2" charset="0"/>
        <a:ea typeface="+mn-ea"/>
        <a:cs typeface="+mn-cs"/>
      </a:defRPr>
    </a:lvl1pPr>
    <a:lvl2pPr marL="342900" algn="l" defTabSz="685800" rtl="0" eaLnBrk="1" latinLnBrk="0" hangingPunct="1">
      <a:defRPr sz="900" kern="1200">
        <a:solidFill>
          <a:schemeClr val="tx1"/>
        </a:solidFill>
        <a:latin typeface="Barlow" panose="00000500000000000000" pitchFamily="2" charset="0"/>
        <a:ea typeface="+mn-ea"/>
        <a:cs typeface="+mn-cs"/>
      </a:defRPr>
    </a:lvl2pPr>
    <a:lvl3pPr marL="685800" algn="l" defTabSz="685800" rtl="0" eaLnBrk="1" latinLnBrk="0" hangingPunct="1">
      <a:defRPr sz="900" kern="1200">
        <a:solidFill>
          <a:schemeClr val="tx1"/>
        </a:solidFill>
        <a:latin typeface="Barlow" panose="00000500000000000000" pitchFamily="2" charset="0"/>
        <a:ea typeface="+mn-ea"/>
        <a:cs typeface="+mn-cs"/>
      </a:defRPr>
    </a:lvl3pPr>
    <a:lvl4pPr marL="1028700" algn="l" defTabSz="685800" rtl="0" eaLnBrk="1" latinLnBrk="0" hangingPunct="1">
      <a:defRPr sz="900" kern="1200">
        <a:solidFill>
          <a:schemeClr val="tx1"/>
        </a:solidFill>
        <a:latin typeface="Barlow" panose="00000500000000000000" pitchFamily="2" charset="0"/>
        <a:ea typeface="+mn-ea"/>
        <a:cs typeface="+mn-cs"/>
      </a:defRPr>
    </a:lvl4pPr>
    <a:lvl5pPr marL="1371600" algn="l" defTabSz="685800" rtl="0" eaLnBrk="1" latinLnBrk="0" hangingPunct="1">
      <a:defRPr sz="900" kern="1200">
        <a:solidFill>
          <a:schemeClr val="tx1"/>
        </a:solidFill>
        <a:latin typeface="Barlow"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4" name="Grafik 3" descr="Ein Bild, das Person, Kleidung, Menschliches Gesicht, Im Haus enthält.&#10;&#10;KI-generierte Inhalte können fehlerhaft sein.">
            <a:extLst>
              <a:ext uri="{FF2B5EF4-FFF2-40B4-BE49-F238E27FC236}">
                <a16:creationId xmlns:a16="http://schemas.microsoft.com/office/drawing/2014/main" id="{9344C989-FE6A-1B40-E7AC-DAB3E39B98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11717"/>
          <a:stretch>
            <a:fillRect/>
          </a:stretch>
        </p:blipFill>
        <p:spPr>
          <a:xfrm flipH="1">
            <a:off x="-1" y="2996306"/>
            <a:ext cx="7559155" cy="4816381"/>
          </a:xfrm>
          <a:prstGeom prst="rect">
            <a:avLst/>
          </a:prstGeom>
        </p:spPr>
      </p:pic>
      <p:pic>
        <p:nvPicPr>
          <p:cNvPr id="3" name="Grafik 2" descr="Ein Bild, das Screenshot, Grafiken enthält.&#10;&#10;Automatisch generierte Beschreibung">
            <a:extLst>
              <a:ext uri="{FF2B5EF4-FFF2-40B4-BE49-F238E27FC236}">
                <a16:creationId xmlns:a16="http://schemas.microsoft.com/office/drawing/2014/main" id="{1EE1C7E0-D924-80AB-59E0-15667E0DF5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7" name="Rechteck 6">
            <a:extLst>
              <a:ext uri="{FF2B5EF4-FFF2-40B4-BE49-F238E27FC236}">
                <a16:creationId xmlns:a16="http://schemas.microsoft.com/office/drawing/2014/main" id="{14A1E609-9513-2AFC-01C5-3B3649DD09D2}"/>
              </a:ext>
            </a:extLst>
          </p:cNvPr>
          <p:cNvSpPr/>
          <p:nvPr userDrawn="1"/>
        </p:nvSpPr>
        <p:spPr>
          <a:xfrm>
            <a:off x="1376363" y="9103519"/>
            <a:ext cx="1000125" cy="11501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Text, Screenshot, Visitenkarte, Schrift enthält.&#10;&#10;KI-generierte Inhalte können fehlerhaft sein.">
            <a:extLst>
              <a:ext uri="{FF2B5EF4-FFF2-40B4-BE49-F238E27FC236}">
                <a16:creationId xmlns:a16="http://schemas.microsoft.com/office/drawing/2014/main" id="{0B370AC7-0CE3-BB67-3AFA-B22DBEE06A2B}"/>
              </a:ext>
            </a:extLst>
          </p:cNvPr>
          <p:cNvPicPr>
            <a:picLocks noChangeAspect="1"/>
          </p:cNvPicPr>
          <p:nvPr userDrawn="1"/>
        </p:nvPicPr>
        <p:blipFill>
          <a:blip r:embed="rId4" cstate="print">
            <a:alphaModFix/>
            <a:extLst>
              <a:ext uri="{28A0092B-C50C-407E-A947-70E740481C1C}">
                <a14:useLocalDpi xmlns:a14="http://schemas.microsoft.com/office/drawing/2010/main" val="0"/>
              </a:ext>
            </a:extLst>
          </a:blip>
          <a:srcRect r="10132"/>
          <a:stretch>
            <a:fillRect/>
          </a:stretch>
        </p:blipFill>
        <p:spPr>
          <a:xfrm>
            <a:off x="1267997" y="9401173"/>
            <a:ext cx="1056104" cy="784365"/>
          </a:xfrm>
          <a:prstGeom prst="rect">
            <a:avLst/>
          </a:prstGeom>
        </p:spPr>
      </p:pic>
    </p:spTree>
    <p:extLst>
      <p:ext uri="{BB962C8B-B14F-4D97-AF65-F5344CB8AC3E}">
        <p14:creationId xmlns:p14="http://schemas.microsoft.com/office/powerpoint/2010/main" val="222480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ontakt">
    <p:spTree>
      <p:nvGrpSpPr>
        <p:cNvPr id="1" name=""/>
        <p:cNvGrpSpPr/>
        <p:nvPr/>
      </p:nvGrpSpPr>
      <p:grpSpPr>
        <a:xfrm>
          <a:off x="0" y="0"/>
          <a:ext cx="0" cy="0"/>
          <a:chOff x="0" y="0"/>
          <a:chExt cx="0" cy="0"/>
        </a:xfrm>
      </p:grpSpPr>
      <p:pic>
        <p:nvPicPr>
          <p:cNvPr id="4" name="Grafik 3" descr="Ein Bild, das Screenshot, Text enthält.&#10;&#10;Automatisch generierte Beschreibung">
            <a:extLst>
              <a:ext uri="{FF2B5EF4-FFF2-40B4-BE49-F238E27FC236}">
                <a16:creationId xmlns:a16="http://schemas.microsoft.com/office/drawing/2014/main" id="{FFC9F768-EA40-86B7-C603-5A33953C5F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Tree>
    <p:extLst>
      <p:ext uri="{BB962C8B-B14F-4D97-AF65-F5344CB8AC3E}">
        <p14:creationId xmlns:p14="http://schemas.microsoft.com/office/powerpoint/2010/main" val="41153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Kontakt">
    <p:spTree>
      <p:nvGrpSpPr>
        <p:cNvPr id="1" name=""/>
        <p:cNvGrpSpPr/>
        <p:nvPr/>
      </p:nvGrpSpPr>
      <p:grpSpPr>
        <a:xfrm>
          <a:off x="0" y="0"/>
          <a:ext cx="0" cy="0"/>
          <a:chOff x="0" y="0"/>
          <a:chExt cx="0" cy="0"/>
        </a:xfrm>
      </p:grpSpPr>
      <p:pic>
        <p:nvPicPr>
          <p:cNvPr id="3" name="Grafik 2" descr="Ein Bild, das Screenshot, Text, Design enthält.&#10;&#10;Automatisch generierte Beschreibung">
            <a:extLst>
              <a:ext uri="{FF2B5EF4-FFF2-40B4-BE49-F238E27FC236}">
                <a16:creationId xmlns:a16="http://schemas.microsoft.com/office/drawing/2014/main" id="{F28BCB6B-45E0-D214-350E-D59499E994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Tree>
    <p:extLst>
      <p:ext uri="{BB962C8B-B14F-4D97-AF65-F5344CB8AC3E}">
        <p14:creationId xmlns:p14="http://schemas.microsoft.com/office/powerpoint/2010/main" val="352213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D2E53-B46A-EE5E-A266-C96BBE127C2D}"/>
              </a:ext>
            </a:extLst>
          </p:cNvPr>
          <p:cNvSpPr>
            <a:spLocks noGrp="1"/>
          </p:cNvSpPr>
          <p:nvPr>
            <p:ph type="ctrTitle"/>
          </p:nvPr>
        </p:nvSpPr>
        <p:spPr>
          <a:xfrm>
            <a:off x="944960" y="1749795"/>
            <a:ext cx="5669756" cy="3722335"/>
          </a:xfrm>
        </p:spPr>
        <p:txBody>
          <a:bodyPr anchor="b"/>
          <a:lstStyle>
            <a:lvl1pPr algn="ctr">
              <a:defRPr sz="3721"/>
            </a:lvl1pPr>
          </a:lstStyle>
          <a:p>
            <a:r>
              <a:rPr lang="de-DE"/>
              <a:t>Mastertitelformat bearbeiten</a:t>
            </a:r>
          </a:p>
        </p:txBody>
      </p:sp>
      <p:sp>
        <p:nvSpPr>
          <p:cNvPr id="3" name="Untertitel 2">
            <a:extLst>
              <a:ext uri="{FF2B5EF4-FFF2-40B4-BE49-F238E27FC236}">
                <a16:creationId xmlns:a16="http://schemas.microsoft.com/office/drawing/2014/main" id="{6C2AC500-E487-9052-6E7E-12C5AADA102A}"/>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de-DE"/>
              <a:t>Master-Untertitelformat bearbeiten</a:t>
            </a:r>
          </a:p>
        </p:txBody>
      </p:sp>
      <p:sp>
        <p:nvSpPr>
          <p:cNvPr id="4" name="Datumsplatzhalter 3">
            <a:extLst>
              <a:ext uri="{FF2B5EF4-FFF2-40B4-BE49-F238E27FC236}">
                <a16:creationId xmlns:a16="http://schemas.microsoft.com/office/drawing/2014/main" id="{8B9C6EC7-AC9F-EDD3-827E-483EEA27EC24}"/>
              </a:ext>
            </a:extLst>
          </p:cNvPr>
          <p:cNvSpPr>
            <a:spLocks noGrp="1"/>
          </p:cNvSpPr>
          <p:nvPr>
            <p:ph type="dt" sz="half" idx="10"/>
          </p:nvPr>
        </p:nvSpPr>
        <p:spPr/>
        <p:txBody>
          <a:bodyPr/>
          <a:lstStyle/>
          <a:p>
            <a:fld id="{8931B404-5A44-4378-8555-3C90AC30FE2B}" type="datetimeFigureOut">
              <a:rPr lang="de-DE" smtClean="0"/>
              <a:t>23.07.2025</a:t>
            </a:fld>
            <a:endParaRPr lang="de-DE"/>
          </a:p>
        </p:txBody>
      </p:sp>
      <p:sp>
        <p:nvSpPr>
          <p:cNvPr id="5" name="Fußzeilenplatzhalter 4">
            <a:extLst>
              <a:ext uri="{FF2B5EF4-FFF2-40B4-BE49-F238E27FC236}">
                <a16:creationId xmlns:a16="http://schemas.microsoft.com/office/drawing/2014/main" id="{3AC9B483-95C9-E351-E5DD-C3039861613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689604-5711-5DBB-D4D8-EF8E48FFA4B6}"/>
              </a:ext>
            </a:extLst>
          </p:cNvPr>
          <p:cNvSpPr>
            <a:spLocks noGrp="1"/>
          </p:cNvSpPr>
          <p:nvPr>
            <p:ph type="sldNum" sz="quarter" idx="12"/>
          </p:nvPr>
        </p:nvSpPr>
        <p:spPr/>
        <p:txBody>
          <a:bodyPr/>
          <a:lstStyle/>
          <a:p>
            <a:fld id="{FD4738F4-4FED-4D54-894F-0A1CA58B65EA}" type="slidenum">
              <a:rPr lang="de-DE" smtClean="0"/>
              <a:t>‹Nr.›</a:t>
            </a:fld>
            <a:endParaRPr lang="de-DE"/>
          </a:p>
        </p:txBody>
      </p:sp>
    </p:spTree>
    <p:extLst>
      <p:ext uri="{BB962C8B-B14F-4D97-AF65-F5344CB8AC3E}">
        <p14:creationId xmlns:p14="http://schemas.microsoft.com/office/powerpoint/2010/main" val="248080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pic>
        <p:nvPicPr>
          <p:cNvPr id="7" name="Grafik 6" descr="Ein Bild, das Person, Kleidung, Im Haus, computer enthält.&#10;&#10;Automatisch generierte Beschreibung">
            <a:extLst>
              <a:ext uri="{FF2B5EF4-FFF2-40B4-BE49-F238E27FC236}">
                <a16:creationId xmlns:a16="http://schemas.microsoft.com/office/drawing/2014/main" id="{6D4C2B3B-0305-33F1-2903-6A91E87B45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3" y="2689166"/>
            <a:ext cx="7780520" cy="5187013"/>
          </a:xfrm>
          <a:prstGeom prst="rect">
            <a:avLst/>
          </a:prstGeom>
        </p:spPr>
      </p:pic>
      <p:pic>
        <p:nvPicPr>
          <p:cNvPr id="10" name="Grafik 9" descr="Ein Bild, das Screenshot, Grafiken enthält.&#10;&#10;Automatisch generierte Beschreibung">
            <a:extLst>
              <a:ext uri="{FF2B5EF4-FFF2-40B4-BE49-F238E27FC236}">
                <a16:creationId xmlns:a16="http://schemas.microsoft.com/office/drawing/2014/main" id="{76BDB87E-11F4-5CCF-65B7-CC4BFD9D23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11" name="Rechteck 10">
            <a:extLst>
              <a:ext uri="{FF2B5EF4-FFF2-40B4-BE49-F238E27FC236}">
                <a16:creationId xmlns:a16="http://schemas.microsoft.com/office/drawing/2014/main" id="{1F622BBE-4059-9337-E607-8586BBBC54F0}"/>
              </a:ext>
            </a:extLst>
          </p:cNvPr>
          <p:cNvSpPr/>
          <p:nvPr userDrawn="1"/>
        </p:nvSpPr>
        <p:spPr>
          <a:xfrm>
            <a:off x="1376363" y="9103519"/>
            <a:ext cx="1000125" cy="11501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descr="Ein Bild, das Text, Screenshot, Visitenkarte, Schrift enthält.&#10;&#10;KI-generierte Inhalte können fehlerhaft sein.">
            <a:extLst>
              <a:ext uri="{FF2B5EF4-FFF2-40B4-BE49-F238E27FC236}">
                <a16:creationId xmlns:a16="http://schemas.microsoft.com/office/drawing/2014/main" id="{9D059F22-FFA5-52FE-185C-E12FD1C7106D}"/>
              </a:ext>
            </a:extLst>
          </p:cNvPr>
          <p:cNvPicPr>
            <a:picLocks noChangeAspect="1"/>
          </p:cNvPicPr>
          <p:nvPr userDrawn="1"/>
        </p:nvPicPr>
        <p:blipFill>
          <a:blip r:embed="rId4" cstate="print">
            <a:alphaModFix/>
            <a:extLst>
              <a:ext uri="{28A0092B-C50C-407E-A947-70E740481C1C}">
                <a14:useLocalDpi xmlns:a14="http://schemas.microsoft.com/office/drawing/2010/main" val="0"/>
              </a:ext>
            </a:extLst>
          </a:blip>
          <a:srcRect r="10132"/>
          <a:stretch>
            <a:fillRect/>
          </a:stretch>
        </p:blipFill>
        <p:spPr>
          <a:xfrm>
            <a:off x="1267997" y="9401173"/>
            <a:ext cx="1056104" cy="784365"/>
          </a:xfrm>
          <a:prstGeom prst="rect">
            <a:avLst/>
          </a:prstGeom>
        </p:spPr>
      </p:pic>
    </p:spTree>
    <p:extLst>
      <p:ext uri="{BB962C8B-B14F-4D97-AF65-F5344CB8AC3E}">
        <p14:creationId xmlns:p14="http://schemas.microsoft.com/office/powerpoint/2010/main" val="354532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p:spTree>
      <p:nvGrpSpPr>
        <p:cNvPr id="1" name=""/>
        <p:cNvGrpSpPr/>
        <p:nvPr/>
      </p:nvGrpSpPr>
      <p:grpSpPr>
        <a:xfrm>
          <a:off x="0" y="0"/>
          <a:ext cx="0" cy="0"/>
          <a:chOff x="0" y="0"/>
          <a:chExt cx="0" cy="0"/>
        </a:xfrm>
      </p:grpSpPr>
      <p:pic>
        <p:nvPicPr>
          <p:cNvPr id="7" name="Grafik 6" descr="Ein Bild, das Person, Kleidung, Im Haus, computer enthält.&#10;&#10;Automatisch generierte Beschreibung">
            <a:extLst>
              <a:ext uri="{FF2B5EF4-FFF2-40B4-BE49-F238E27FC236}">
                <a16:creationId xmlns:a16="http://schemas.microsoft.com/office/drawing/2014/main" id="{6D4C2B3B-0305-33F1-2903-6A91E87B45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3" y="2689166"/>
            <a:ext cx="7780520" cy="5187013"/>
          </a:xfrm>
          <a:prstGeom prst="rect">
            <a:avLst/>
          </a:prstGeom>
        </p:spPr>
      </p:pic>
      <p:pic>
        <p:nvPicPr>
          <p:cNvPr id="13" name="Grafik 12" descr="Ein Bild, das Screenshot, Grafiken enthält.&#10;&#10;Automatisch generierte Beschreibung">
            <a:extLst>
              <a:ext uri="{FF2B5EF4-FFF2-40B4-BE49-F238E27FC236}">
                <a16:creationId xmlns:a16="http://schemas.microsoft.com/office/drawing/2014/main" id="{6F0F5A84-4015-2844-2715-38216CC166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14" name="Rechteck 13">
            <a:extLst>
              <a:ext uri="{FF2B5EF4-FFF2-40B4-BE49-F238E27FC236}">
                <a16:creationId xmlns:a16="http://schemas.microsoft.com/office/drawing/2014/main" id="{82996179-77EA-8475-C2CD-895A076AF3EC}"/>
              </a:ext>
            </a:extLst>
          </p:cNvPr>
          <p:cNvSpPr/>
          <p:nvPr userDrawn="1"/>
        </p:nvSpPr>
        <p:spPr>
          <a:xfrm>
            <a:off x="1376363" y="9103519"/>
            <a:ext cx="1000125" cy="11501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Ein Bild, das Text, Screenshot, Visitenkarte, Schrift enthält.&#10;&#10;KI-generierte Inhalte können fehlerhaft sein.">
            <a:extLst>
              <a:ext uri="{FF2B5EF4-FFF2-40B4-BE49-F238E27FC236}">
                <a16:creationId xmlns:a16="http://schemas.microsoft.com/office/drawing/2014/main" id="{81B60EF8-DE98-FA88-8F9D-17B8420972F2}"/>
              </a:ext>
            </a:extLst>
          </p:cNvPr>
          <p:cNvPicPr>
            <a:picLocks noChangeAspect="1"/>
          </p:cNvPicPr>
          <p:nvPr userDrawn="1"/>
        </p:nvPicPr>
        <p:blipFill>
          <a:blip r:embed="rId4" cstate="print">
            <a:alphaModFix/>
            <a:extLst>
              <a:ext uri="{28A0092B-C50C-407E-A947-70E740481C1C}">
                <a14:useLocalDpi xmlns:a14="http://schemas.microsoft.com/office/drawing/2010/main" val="0"/>
              </a:ext>
            </a:extLst>
          </a:blip>
          <a:srcRect r="10132"/>
          <a:stretch>
            <a:fillRect/>
          </a:stretch>
        </p:blipFill>
        <p:spPr>
          <a:xfrm>
            <a:off x="1267997" y="9401173"/>
            <a:ext cx="1056104" cy="784365"/>
          </a:xfrm>
          <a:prstGeom prst="rect">
            <a:avLst/>
          </a:prstGeom>
        </p:spPr>
      </p:pic>
    </p:spTree>
    <p:extLst>
      <p:ext uri="{BB962C8B-B14F-4D97-AF65-F5344CB8AC3E}">
        <p14:creationId xmlns:p14="http://schemas.microsoft.com/office/powerpoint/2010/main" val="204854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ragd">
    <p:spTree>
      <p:nvGrpSpPr>
        <p:cNvPr id="1" name=""/>
        <p:cNvGrpSpPr/>
        <p:nvPr/>
      </p:nvGrpSpPr>
      <p:grpSpPr>
        <a:xfrm>
          <a:off x="0" y="0"/>
          <a:ext cx="0" cy="0"/>
          <a:chOff x="0" y="0"/>
          <a:chExt cx="0" cy="0"/>
        </a:xfrm>
      </p:grpSpPr>
      <p:pic>
        <p:nvPicPr>
          <p:cNvPr id="4" name="Grafik 3" descr="Ein Bild, das Kinderkunst, Design, Briefumschlag enthält.&#10;&#10;Automatisch generierte Beschreibung">
            <a:extLst>
              <a:ext uri="{FF2B5EF4-FFF2-40B4-BE49-F238E27FC236}">
                <a16:creationId xmlns:a16="http://schemas.microsoft.com/office/drawing/2014/main" id="{A36E195A-CE6F-B65F-4151-8B7FA623A6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2" name="Textfeld 1">
            <a:extLst>
              <a:ext uri="{FF2B5EF4-FFF2-40B4-BE49-F238E27FC236}">
                <a16:creationId xmlns:a16="http://schemas.microsoft.com/office/drawing/2014/main" id="{5932A1D8-CC3A-D677-8EA5-CB5A3A617D36}"/>
              </a:ext>
            </a:extLst>
          </p:cNvPr>
          <p:cNvSpPr txBox="1"/>
          <p:nvPr userDrawn="1"/>
        </p:nvSpPr>
        <p:spPr>
          <a:xfrm>
            <a:off x="6473825" y="9703834"/>
            <a:ext cx="428625" cy="430887"/>
          </a:xfrm>
          <a:prstGeom prst="rect">
            <a:avLst/>
          </a:prstGeom>
          <a:noFill/>
        </p:spPr>
        <p:txBody>
          <a:bodyPr wrap="square" rtlCol="0">
            <a:spAutoFit/>
          </a:bodyPr>
          <a:lstStyle/>
          <a:p>
            <a:pPr algn="ctr"/>
            <a:fld id="{9465BCA1-0949-42B8-AD75-7C0E27FA2479}" type="slidenum">
              <a:rPr lang="de-DE" sz="1100" smtClean="0"/>
              <a:pPr algn="ctr"/>
              <a:t>‹Nr.›</a:t>
            </a:fld>
            <a:endParaRPr lang="de-DE" sz="1100"/>
          </a:p>
        </p:txBody>
      </p:sp>
    </p:spTree>
    <p:extLst>
      <p:ext uri="{BB962C8B-B14F-4D97-AF65-F5344CB8AC3E}">
        <p14:creationId xmlns:p14="http://schemas.microsoft.com/office/powerpoint/2010/main" val="24795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pic>
        <p:nvPicPr>
          <p:cNvPr id="3" name="Grafik 2" descr="Ein Bild, das Brief, Design, Darstellung enthält.&#10;&#10;Automatisch generierte Beschreibung">
            <a:extLst>
              <a:ext uri="{FF2B5EF4-FFF2-40B4-BE49-F238E27FC236}">
                <a16:creationId xmlns:a16="http://schemas.microsoft.com/office/drawing/2014/main" id="{DD46DB5C-C98A-65A7-A2F2-CE994EE9AF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4" name="Textfeld 3">
            <a:extLst>
              <a:ext uri="{FF2B5EF4-FFF2-40B4-BE49-F238E27FC236}">
                <a16:creationId xmlns:a16="http://schemas.microsoft.com/office/drawing/2014/main" id="{A6E423C3-0766-2FEE-3E04-2CDF9C9E899F}"/>
              </a:ext>
            </a:extLst>
          </p:cNvPr>
          <p:cNvSpPr txBox="1"/>
          <p:nvPr userDrawn="1"/>
        </p:nvSpPr>
        <p:spPr>
          <a:xfrm>
            <a:off x="6473825" y="9703834"/>
            <a:ext cx="428625" cy="430887"/>
          </a:xfrm>
          <a:prstGeom prst="rect">
            <a:avLst/>
          </a:prstGeom>
          <a:noFill/>
        </p:spPr>
        <p:txBody>
          <a:bodyPr wrap="square" rtlCol="0">
            <a:spAutoFit/>
          </a:bodyPr>
          <a:lstStyle/>
          <a:p>
            <a:pPr algn="ctr"/>
            <a:fld id="{9465BCA1-0949-42B8-AD75-7C0E27FA2479}" type="slidenum">
              <a:rPr lang="de-DE" sz="1100" smtClean="0"/>
              <a:pPr algn="ctr"/>
              <a:t>‹Nr.›</a:t>
            </a:fld>
            <a:endParaRPr lang="de-DE" sz="1100"/>
          </a:p>
        </p:txBody>
      </p:sp>
    </p:spTree>
    <p:extLst>
      <p:ext uri="{BB962C8B-B14F-4D97-AF65-F5344CB8AC3E}">
        <p14:creationId xmlns:p14="http://schemas.microsoft.com/office/powerpoint/2010/main" val="269917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u">
    <p:spTree>
      <p:nvGrpSpPr>
        <p:cNvPr id="1" name=""/>
        <p:cNvGrpSpPr/>
        <p:nvPr/>
      </p:nvGrpSpPr>
      <p:grpSpPr>
        <a:xfrm>
          <a:off x="0" y="0"/>
          <a:ext cx="0" cy="0"/>
          <a:chOff x="0" y="0"/>
          <a:chExt cx="0" cy="0"/>
        </a:xfrm>
      </p:grpSpPr>
      <p:pic>
        <p:nvPicPr>
          <p:cNvPr id="3" name="Grafik 2" descr="Ein Bild, das Screenshot, Kunst, Design enthält.&#10;&#10;Automatisch generierte Beschreibung">
            <a:extLst>
              <a:ext uri="{FF2B5EF4-FFF2-40B4-BE49-F238E27FC236}">
                <a16:creationId xmlns:a16="http://schemas.microsoft.com/office/drawing/2014/main" id="{F30DFC28-6239-1185-0E6F-E1FE373298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4" name="Textfeld 3">
            <a:extLst>
              <a:ext uri="{FF2B5EF4-FFF2-40B4-BE49-F238E27FC236}">
                <a16:creationId xmlns:a16="http://schemas.microsoft.com/office/drawing/2014/main" id="{E0975110-04BD-E4AE-759A-7ACB5CFE6BDF}"/>
              </a:ext>
            </a:extLst>
          </p:cNvPr>
          <p:cNvSpPr txBox="1"/>
          <p:nvPr userDrawn="1"/>
        </p:nvSpPr>
        <p:spPr>
          <a:xfrm>
            <a:off x="6473825" y="9703834"/>
            <a:ext cx="428625" cy="430887"/>
          </a:xfrm>
          <a:prstGeom prst="rect">
            <a:avLst/>
          </a:prstGeom>
          <a:noFill/>
        </p:spPr>
        <p:txBody>
          <a:bodyPr wrap="square" rtlCol="0">
            <a:spAutoFit/>
          </a:bodyPr>
          <a:lstStyle/>
          <a:p>
            <a:pPr algn="ctr"/>
            <a:fld id="{9465BCA1-0949-42B8-AD75-7C0E27FA2479}" type="slidenum">
              <a:rPr lang="de-DE" sz="1100" smtClean="0"/>
              <a:pPr algn="ctr"/>
              <a:t>‹Nr.›</a:t>
            </a:fld>
            <a:endParaRPr lang="de-DE" sz="1100"/>
          </a:p>
        </p:txBody>
      </p:sp>
    </p:spTree>
    <p:extLst>
      <p:ext uri="{BB962C8B-B14F-4D97-AF65-F5344CB8AC3E}">
        <p14:creationId xmlns:p14="http://schemas.microsoft.com/office/powerpoint/2010/main" val="371841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ün">
    <p:spTree>
      <p:nvGrpSpPr>
        <p:cNvPr id="1" name=""/>
        <p:cNvGrpSpPr/>
        <p:nvPr/>
      </p:nvGrpSpPr>
      <p:grpSpPr>
        <a:xfrm>
          <a:off x="0" y="0"/>
          <a:ext cx="0" cy="0"/>
          <a:chOff x="0" y="0"/>
          <a:chExt cx="0" cy="0"/>
        </a:xfrm>
      </p:grpSpPr>
      <p:pic>
        <p:nvPicPr>
          <p:cNvPr id="3" name="Grafik 2" descr="Ein Bild, das Screenshot, Kunst, Design enthält.&#10;&#10;Automatisch generierte Beschreibung">
            <a:extLst>
              <a:ext uri="{FF2B5EF4-FFF2-40B4-BE49-F238E27FC236}">
                <a16:creationId xmlns:a16="http://schemas.microsoft.com/office/drawing/2014/main" id="{A8E459DE-92AA-5B12-8D1C-6FC7B21A96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4" name="Textfeld 3">
            <a:extLst>
              <a:ext uri="{FF2B5EF4-FFF2-40B4-BE49-F238E27FC236}">
                <a16:creationId xmlns:a16="http://schemas.microsoft.com/office/drawing/2014/main" id="{BF9ADCED-67E6-0EC4-403A-0D455952E7BD}"/>
              </a:ext>
            </a:extLst>
          </p:cNvPr>
          <p:cNvSpPr txBox="1"/>
          <p:nvPr userDrawn="1"/>
        </p:nvSpPr>
        <p:spPr>
          <a:xfrm>
            <a:off x="6473825" y="9703834"/>
            <a:ext cx="428625" cy="430887"/>
          </a:xfrm>
          <a:prstGeom prst="rect">
            <a:avLst/>
          </a:prstGeom>
          <a:noFill/>
        </p:spPr>
        <p:txBody>
          <a:bodyPr wrap="square" rtlCol="0">
            <a:spAutoFit/>
          </a:bodyPr>
          <a:lstStyle/>
          <a:p>
            <a:pPr algn="ctr"/>
            <a:fld id="{9465BCA1-0949-42B8-AD75-7C0E27FA2479}" type="slidenum">
              <a:rPr lang="de-DE" sz="1100" smtClean="0"/>
              <a:pPr algn="ctr"/>
              <a:t>‹Nr.›</a:t>
            </a:fld>
            <a:endParaRPr lang="de-DE" sz="1100"/>
          </a:p>
        </p:txBody>
      </p:sp>
    </p:spTree>
    <p:extLst>
      <p:ext uri="{BB962C8B-B14F-4D97-AF65-F5344CB8AC3E}">
        <p14:creationId xmlns:p14="http://schemas.microsoft.com/office/powerpoint/2010/main" val="265406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ün">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F9ADCED-67E6-0EC4-403A-0D455952E7BD}"/>
              </a:ext>
            </a:extLst>
          </p:cNvPr>
          <p:cNvSpPr txBox="1"/>
          <p:nvPr userDrawn="1"/>
        </p:nvSpPr>
        <p:spPr>
          <a:xfrm>
            <a:off x="6473825" y="9703834"/>
            <a:ext cx="428625" cy="430887"/>
          </a:xfrm>
          <a:prstGeom prst="rect">
            <a:avLst/>
          </a:prstGeom>
          <a:noFill/>
        </p:spPr>
        <p:txBody>
          <a:bodyPr wrap="square" rtlCol="0">
            <a:spAutoFit/>
          </a:bodyPr>
          <a:lstStyle/>
          <a:p>
            <a:pPr algn="ctr"/>
            <a:fld id="{9465BCA1-0949-42B8-AD75-7C0E27FA2479}" type="slidenum">
              <a:rPr lang="de-DE" sz="1100" smtClean="0"/>
              <a:pPr algn="ctr"/>
              <a:t>‹Nr.›</a:t>
            </a:fld>
            <a:endParaRPr lang="de-DE" sz="1100"/>
          </a:p>
        </p:txBody>
      </p:sp>
      <p:pic>
        <p:nvPicPr>
          <p:cNvPr id="5" name="Grafik 4" descr="Ein Bild, das Screenshot, Kunst, Design enthält.&#10;&#10;Automatisch generierte Beschreibung">
            <a:extLst>
              <a:ext uri="{FF2B5EF4-FFF2-40B4-BE49-F238E27FC236}">
                <a16:creationId xmlns:a16="http://schemas.microsoft.com/office/drawing/2014/main" id="{BC1E6654-CF51-0B30-9721-0FE5777C60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Tree>
    <p:extLst>
      <p:ext uri="{BB962C8B-B14F-4D97-AF65-F5344CB8AC3E}">
        <p14:creationId xmlns:p14="http://schemas.microsoft.com/office/powerpoint/2010/main" val="34482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pic>
        <p:nvPicPr>
          <p:cNvPr id="3" name="Grafik 2" descr="Ein Bild, das Text, Screenshot, Design enthält.&#10;&#10;Automatisch generierte Beschreibung">
            <a:extLst>
              <a:ext uri="{FF2B5EF4-FFF2-40B4-BE49-F238E27FC236}">
                <a16:creationId xmlns:a16="http://schemas.microsoft.com/office/drawing/2014/main" id="{AC4AC1F6-3657-5C47-E53E-8390A06D8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Tree>
    <p:extLst>
      <p:ext uri="{BB962C8B-B14F-4D97-AF65-F5344CB8AC3E}">
        <p14:creationId xmlns:p14="http://schemas.microsoft.com/office/powerpoint/2010/main" val="44937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0469"/>
      </p:ext>
    </p:extLst>
  </p:cSld>
  <p:clrMap bg1="lt1" tx1="dk1" bg2="lt2" tx2="dk2" accent1="accent1" accent2="accent2" accent3="accent3" accent4="accent4" accent5="accent5" accent6="accent6" hlink="hlink" folHlink="folHlink"/>
  <p:sldLayoutIdLst>
    <p:sldLayoutId id="2147483664" r:id="rId1"/>
    <p:sldLayoutId id="2147483679" r:id="rId2"/>
    <p:sldLayoutId id="2147483680" r:id="rId3"/>
    <p:sldLayoutId id="2147483678" r:id="rId4"/>
    <p:sldLayoutId id="2147483670" r:id="rId5"/>
    <p:sldLayoutId id="2147483671" r:id="rId6"/>
    <p:sldLayoutId id="2147483672" r:id="rId7"/>
    <p:sldLayoutId id="2147483683" r:id="rId8"/>
    <p:sldLayoutId id="2147483677" r:id="rId9"/>
    <p:sldLayoutId id="2147483681" r:id="rId10"/>
    <p:sldLayoutId id="2147483682" r:id="rId11"/>
    <p:sldLayoutId id="2147483684" r:id="rId12"/>
  </p:sldLayoutIdLst>
  <p:hf hdr="0" ftr="0" dt="0"/>
  <p:txStyles>
    <p:titleStyle>
      <a:lvl1pPr algn="l" defTabSz="1425539"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5" indent="-356385" algn="l" defTabSz="1425539"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54" indent="-356385" algn="l" defTabSz="1425539"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24" indent="-356385" algn="l" defTabSz="1425539"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694" indent="-356385" algn="l" defTabSz="1425539"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61" indent="-356385" algn="l" defTabSz="1425539"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33" indent="-356385" algn="l" defTabSz="1425539"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00" indent="-356385" algn="l" defTabSz="1425539"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770" indent="-356385" algn="l" defTabSz="1425539"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40" indent="-356385" algn="l" defTabSz="1425539"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39" rtl="0" eaLnBrk="1" latinLnBrk="0" hangingPunct="1">
        <a:defRPr sz="2806" kern="1200">
          <a:solidFill>
            <a:schemeClr val="tx1"/>
          </a:solidFill>
          <a:latin typeface="+mn-lt"/>
          <a:ea typeface="+mn-ea"/>
          <a:cs typeface="+mn-cs"/>
        </a:defRPr>
      </a:lvl1pPr>
      <a:lvl2pPr marL="712768" algn="l" defTabSz="1425539" rtl="0" eaLnBrk="1" latinLnBrk="0" hangingPunct="1">
        <a:defRPr sz="2806" kern="1200">
          <a:solidFill>
            <a:schemeClr val="tx1"/>
          </a:solidFill>
          <a:latin typeface="+mn-lt"/>
          <a:ea typeface="+mn-ea"/>
          <a:cs typeface="+mn-cs"/>
        </a:defRPr>
      </a:lvl2pPr>
      <a:lvl3pPr marL="1425539" algn="l" defTabSz="1425539" rtl="0" eaLnBrk="1" latinLnBrk="0" hangingPunct="1">
        <a:defRPr sz="2806" kern="1200">
          <a:solidFill>
            <a:schemeClr val="tx1"/>
          </a:solidFill>
          <a:latin typeface="+mn-lt"/>
          <a:ea typeface="+mn-ea"/>
          <a:cs typeface="+mn-cs"/>
        </a:defRPr>
      </a:lvl3pPr>
      <a:lvl4pPr marL="2138307" algn="l" defTabSz="1425539" rtl="0" eaLnBrk="1" latinLnBrk="0" hangingPunct="1">
        <a:defRPr sz="2806" kern="1200">
          <a:solidFill>
            <a:schemeClr val="tx1"/>
          </a:solidFill>
          <a:latin typeface="+mn-lt"/>
          <a:ea typeface="+mn-ea"/>
          <a:cs typeface="+mn-cs"/>
        </a:defRPr>
      </a:lvl4pPr>
      <a:lvl5pPr marL="2851078" algn="l" defTabSz="1425539" rtl="0" eaLnBrk="1" latinLnBrk="0" hangingPunct="1">
        <a:defRPr sz="2806" kern="1200">
          <a:solidFill>
            <a:schemeClr val="tx1"/>
          </a:solidFill>
          <a:latin typeface="+mn-lt"/>
          <a:ea typeface="+mn-ea"/>
          <a:cs typeface="+mn-cs"/>
        </a:defRPr>
      </a:lvl5pPr>
      <a:lvl6pPr marL="3563846" algn="l" defTabSz="1425539" rtl="0" eaLnBrk="1" latinLnBrk="0" hangingPunct="1">
        <a:defRPr sz="2806" kern="1200">
          <a:solidFill>
            <a:schemeClr val="tx1"/>
          </a:solidFill>
          <a:latin typeface="+mn-lt"/>
          <a:ea typeface="+mn-ea"/>
          <a:cs typeface="+mn-cs"/>
        </a:defRPr>
      </a:lvl6pPr>
      <a:lvl7pPr marL="4276618" algn="l" defTabSz="1425539" rtl="0" eaLnBrk="1" latinLnBrk="0" hangingPunct="1">
        <a:defRPr sz="2806" kern="1200">
          <a:solidFill>
            <a:schemeClr val="tx1"/>
          </a:solidFill>
          <a:latin typeface="+mn-lt"/>
          <a:ea typeface="+mn-ea"/>
          <a:cs typeface="+mn-cs"/>
        </a:defRPr>
      </a:lvl7pPr>
      <a:lvl8pPr marL="4989385" algn="l" defTabSz="1425539" rtl="0" eaLnBrk="1" latinLnBrk="0" hangingPunct="1">
        <a:defRPr sz="2806" kern="1200">
          <a:solidFill>
            <a:schemeClr val="tx1"/>
          </a:solidFill>
          <a:latin typeface="+mn-lt"/>
          <a:ea typeface="+mn-ea"/>
          <a:cs typeface="+mn-cs"/>
        </a:defRPr>
      </a:lvl8pPr>
      <a:lvl9pPr marL="5702155" algn="l" defTabSz="1425539"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A5CC5FD-7FE3-155A-0734-21D376F02B50}"/>
              </a:ext>
            </a:extLst>
          </p:cNvPr>
          <p:cNvSpPr txBox="1"/>
          <p:nvPr/>
        </p:nvSpPr>
        <p:spPr>
          <a:xfrm>
            <a:off x="590940" y="7878148"/>
            <a:ext cx="2684106" cy="323165"/>
          </a:xfrm>
          <a:prstGeom prst="rect">
            <a:avLst/>
          </a:prstGeom>
          <a:noFill/>
        </p:spPr>
        <p:txBody>
          <a:bodyPr wrap="square" rtlCol="0">
            <a:spAutoFit/>
          </a:bodyPr>
          <a:lstStyle/>
          <a:p>
            <a:r>
              <a:rPr lang="de-DE" sz="1500" dirty="0">
                <a:solidFill>
                  <a:schemeClr val="bg1"/>
                </a:solidFill>
                <a:latin typeface="Barlow" panose="00000500000000000000" pitchFamily="2" charset="0"/>
              </a:rPr>
              <a:t>10.07.2025</a:t>
            </a:r>
          </a:p>
        </p:txBody>
      </p:sp>
      <p:sp>
        <p:nvSpPr>
          <p:cNvPr id="3" name="Textfeld 2">
            <a:extLst>
              <a:ext uri="{FF2B5EF4-FFF2-40B4-BE49-F238E27FC236}">
                <a16:creationId xmlns:a16="http://schemas.microsoft.com/office/drawing/2014/main" id="{9A095EC5-52F2-B298-87E1-0FE3BC2F7BCB}"/>
              </a:ext>
            </a:extLst>
          </p:cNvPr>
          <p:cNvSpPr txBox="1"/>
          <p:nvPr/>
        </p:nvSpPr>
        <p:spPr>
          <a:xfrm>
            <a:off x="106016" y="1829243"/>
            <a:ext cx="5886821" cy="1154162"/>
          </a:xfrm>
          <a:prstGeom prst="rect">
            <a:avLst/>
          </a:prstGeom>
          <a:noFill/>
        </p:spPr>
        <p:txBody>
          <a:bodyPr wrap="square" lIns="91440" tIns="45720" rIns="91440" bIns="45720" anchor="t">
            <a:spAutoFit/>
          </a:bodyPr>
          <a:lstStyle/>
          <a:p>
            <a:r>
              <a:rPr lang="de-DE" sz="2300" dirty="0">
                <a:solidFill>
                  <a:prstClr val="white"/>
                </a:solidFill>
                <a:latin typeface="Barlow SemiBold"/>
              </a:rPr>
              <a:t>Erstellung einer Risiko-Analyse im Rahmen einer Datenschutz-Folgenabschätzung mit Kreativmethode – ein Leitfaden</a:t>
            </a:r>
            <a:endParaRPr lang="de-DE" sz="2300" dirty="0">
              <a:solidFill>
                <a:prstClr val="white"/>
              </a:solidFill>
              <a:latin typeface="Barlow SemiBold" panose="00000700000000000000" pitchFamily="2" charset="0"/>
            </a:endParaRPr>
          </a:p>
        </p:txBody>
      </p:sp>
    </p:spTree>
    <p:extLst>
      <p:ext uri="{BB962C8B-B14F-4D97-AF65-F5344CB8AC3E}">
        <p14:creationId xmlns:p14="http://schemas.microsoft.com/office/powerpoint/2010/main" val="376837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14592-5830-B9B1-F083-29E7B5E318B7}"/>
            </a:ext>
          </a:extLst>
        </p:cNvPr>
        <p:cNvGrpSpPr/>
        <p:nvPr/>
      </p:nvGrpSpPr>
      <p:grpSpPr>
        <a:xfrm>
          <a:off x="0" y="0"/>
          <a:ext cx="0" cy="0"/>
          <a:chOff x="0" y="0"/>
          <a:chExt cx="0" cy="0"/>
        </a:xfrm>
      </p:grpSpPr>
      <p:sp>
        <p:nvSpPr>
          <p:cNvPr id="15" name="Textfeld 14">
            <a:extLst>
              <a:ext uri="{FF2B5EF4-FFF2-40B4-BE49-F238E27FC236}">
                <a16:creationId xmlns:a16="http://schemas.microsoft.com/office/drawing/2014/main" id="{0FA3F055-C7CD-2698-2E5D-102E103AA570}"/>
              </a:ext>
            </a:extLst>
          </p:cNvPr>
          <p:cNvSpPr txBox="1"/>
          <p:nvPr/>
        </p:nvSpPr>
        <p:spPr>
          <a:xfrm>
            <a:off x="1348739" y="6329373"/>
            <a:ext cx="5481003" cy="3831818"/>
          </a:xfrm>
          <a:prstGeom prst="rect">
            <a:avLst/>
          </a:prstGeom>
          <a:noFill/>
        </p:spPr>
        <p:txBody>
          <a:bodyPr wrap="square" rtlCol="0">
            <a:spAutoFit/>
          </a:bodyPr>
          <a:lstStyle/>
          <a:p>
            <a:pPr algn="just"/>
            <a:r>
              <a:rPr lang="de-DE" sz="1800" baseline="30000" dirty="0">
                <a:solidFill>
                  <a:srgbClr val="000000"/>
                </a:solidFill>
                <a:latin typeface="Barlow" panose="00000500000000000000" pitchFamily="2" charset="0"/>
              </a:rPr>
              <a:t>Eine Datenschutz-Folgenabschätzung ist ein Verfahren zur Analyse und Bewertung von Risiken für die Rechte und Freiheiten betroffener Personen bei der Verarbeitung personenbezogener Daten. Sie ist verpflichtend, wenn ein hohes Risiko besteht (Art. 35 DSGVO), zum Beispiel bei der Einführung datenbasierter Assistenzsysteme, die personenbezogene Daten erfassen.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30000" noProof="0" dirty="0">
              <a:ln>
                <a:noFill/>
              </a:ln>
              <a:solidFill>
                <a:srgbClr val="000000"/>
              </a:solidFill>
              <a:effectLst/>
              <a:uLnTx/>
              <a:uFillTx/>
              <a:latin typeface="Barlow" panose="00000500000000000000" pitchFamily="2"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30000" noProof="0" dirty="0">
              <a:ln>
                <a:noFill/>
              </a:ln>
              <a:solidFill>
                <a:srgbClr val="000000"/>
              </a:solidFill>
              <a:effectLst/>
              <a:uLnTx/>
              <a:uFillTx/>
              <a:latin typeface="Barlow" panose="00000500000000000000" pitchFamily="2" charset="0"/>
              <a:ea typeface="+mn-ea"/>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30000" noProof="0" dirty="0">
              <a:ln>
                <a:noFill/>
              </a:ln>
              <a:solidFill>
                <a:srgbClr val="000000"/>
              </a:solidFill>
              <a:effectLst/>
              <a:uLnTx/>
              <a:uFillTx/>
              <a:latin typeface="Barlow" panose="00000500000000000000" pitchFamily="2" charset="0"/>
              <a:ea typeface="+mn-ea"/>
              <a:cs typeface="+mn-cs"/>
            </a:endParaRPr>
          </a:p>
          <a:p>
            <a:pPr algn="just"/>
            <a:r>
              <a:rPr lang="de-DE" sz="1800" baseline="30000" dirty="0">
                <a:solidFill>
                  <a:srgbClr val="000000"/>
                </a:solidFill>
                <a:latin typeface="Barlow" panose="00000500000000000000" pitchFamily="2" charset="0"/>
              </a:rPr>
              <a:t>Dieser Leitfaden richtet sich an Unternehmen, die im Zuge der Entwicklung (oder Implementierung) eines digitalen Tools, z.B. eines datenbasierten Assistenzsystems, eine Risiko-Analyse für eine Datenschutz-Folgenabschätzung durchführen möchten.</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de-DE" sz="1800" baseline="30000" dirty="0">
              <a:solidFill>
                <a:srgbClr val="000000"/>
              </a:solidFill>
              <a:latin typeface="Barlow" panose="00000500000000000000" pitchFamily="2"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30000" noProof="0" dirty="0">
              <a:ln>
                <a:noFill/>
              </a:ln>
              <a:solidFill>
                <a:srgbClr val="000000"/>
              </a:solidFill>
              <a:effectLst/>
              <a:uLnTx/>
              <a:uFillTx/>
              <a:latin typeface="Barlow" panose="00000500000000000000" pitchFamily="2"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30000" noProof="0" dirty="0">
              <a:ln>
                <a:noFill/>
              </a:ln>
              <a:solidFill>
                <a:srgbClr val="000000"/>
              </a:solidFill>
              <a:effectLst/>
              <a:uLnTx/>
              <a:uFillTx/>
              <a:latin typeface="Barlow" panose="00000500000000000000" pitchFamily="2" charset="0"/>
              <a:ea typeface="+mn-ea"/>
              <a:cs typeface="+mn-cs"/>
            </a:endParaRPr>
          </a:p>
          <a:p>
            <a:pPr marL="285750" indent="-285750">
              <a:spcAft>
                <a:spcPts val="600"/>
              </a:spcAft>
              <a:buClr>
                <a:srgbClr val="29BC9F"/>
              </a:buClr>
              <a:buFont typeface="Arial" panose="020B0604020202020204" pitchFamily="34" charset="0"/>
              <a:buChar char="•"/>
            </a:pPr>
            <a:r>
              <a:rPr lang="de-DE" sz="1800" b="1" baseline="30000" dirty="0">
                <a:solidFill>
                  <a:srgbClr val="000000"/>
                </a:solidFill>
                <a:latin typeface="Barlow" panose="00000500000000000000" pitchFamily="2" charset="0"/>
              </a:rPr>
              <a:t>Zielgruppen</a:t>
            </a:r>
            <a:r>
              <a:rPr lang="de-DE" sz="1800" baseline="30000" dirty="0">
                <a:solidFill>
                  <a:srgbClr val="000000"/>
                </a:solidFill>
                <a:latin typeface="Barlow" panose="00000500000000000000" pitchFamily="2" charset="0"/>
              </a:rPr>
              <a:t>: Alle, die mit dem System arbeiten oder davon betroffen sind</a:t>
            </a:r>
          </a:p>
          <a:p>
            <a:pPr marL="285750" indent="-285750">
              <a:spcAft>
                <a:spcPts val="600"/>
              </a:spcAft>
              <a:buClr>
                <a:srgbClr val="29BC9F"/>
              </a:buClr>
              <a:buFont typeface="Arial" panose="020B0604020202020204" pitchFamily="34" charset="0"/>
              <a:buChar char="•"/>
            </a:pPr>
            <a:r>
              <a:rPr lang="de-DE" sz="1800" b="1" baseline="30000" dirty="0">
                <a:solidFill>
                  <a:srgbClr val="000000"/>
                </a:solidFill>
                <a:latin typeface="Barlow" panose="00000500000000000000" pitchFamily="2" charset="0"/>
              </a:rPr>
              <a:t>Bereiche</a:t>
            </a:r>
            <a:r>
              <a:rPr lang="de-DE" sz="1800" baseline="30000" dirty="0">
                <a:solidFill>
                  <a:srgbClr val="000000"/>
                </a:solidFill>
                <a:latin typeface="Barlow" panose="00000500000000000000" pitchFamily="2" charset="0"/>
              </a:rPr>
              <a:t>: IT, Datenschutz, HR, Produktionsmitarbeitende, BR</a:t>
            </a:r>
          </a:p>
          <a:p>
            <a:pPr marL="285750" indent="-285750">
              <a:spcAft>
                <a:spcPts val="600"/>
              </a:spcAft>
              <a:buClr>
                <a:srgbClr val="29BC9F"/>
              </a:buClr>
              <a:buFont typeface="Arial" panose="020B0604020202020204" pitchFamily="34" charset="0"/>
              <a:buChar char="•"/>
            </a:pPr>
            <a:r>
              <a:rPr lang="de-DE" sz="1800" b="1" baseline="30000" dirty="0">
                <a:solidFill>
                  <a:srgbClr val="000000"/>
                </a:solidFill>
                <a:latin typeface="Barlow" panose="00000500000000000000" pitchFamily="2" charset="0"/>
              </a:rPr>
              <a:t>Vorteil</a:t>
            </a:r>
            <a:r>
              <a:rPr lang="de-DE" sz="1800" baseline="30000" dirty="0">
                <a:solidFill>
                  <a:srgbClr val="000000"/>
                </a:solidFill>
                <a:latin typeface="Barlow" panose="00000500000000000000" pitchFamily="2" charset="0"/>
              </a:rPr>
              <a:t>: Perspektivenvielfalt erhöht die Qualität der DSFA</a:t>
            </a:r>
          </a:p>
          <a:p>
            <a:pPr marL="285750" indent="-285750">
              <a:spcAft>
                <a:spcPts val="600"/>
              </a:spcAft>
              <a:buClr>
                <a:srgbClr val="29BC9F"/>
              </a:buClr>
              <a:buFont typeface="Arial" panose="020B0604020202020204" pitchFamily="34" charset="0"/>
              <a:buChar char="•"/>
            </a:pPr>
            <a:r>
              <a:rPr kumimoji="0" lang="de-DE" sz="1800" b="1" i="0" u="none" strike="noStrike" kern="1200" cap="none" spc="0" normalizeH="0" baseline="30000" noProof="0" dirty="0">
                <a:ln>
                  <a:noFill/>
                </a:ln>
                <a:solidFill>
                  <a:srgbClr val="000000"/>
                </a:solidFill>
                <a:effectLst/>
                <a:uLnTx/>
                <a:uFillTx/>
                <a:latin typeface="Barlow" panose="00000500000000000000" pitchFamily="2" charset="0"/>
                <a:ea typeface="+mn-ea"/>
                <a:cs typeface="+mn-cs"/>
              </a:rPr>
              <a:t>Empfehlung: </a:t>
            </a:r>
            <a:r>
              <a:rPr kumimoji="0" lang="de-DE" sz="1800" b="0" i="0" u="none" strike="noStrike" kern="1200" cap="none" spc="0" normalizeH="0" baseline="30000" noProof="0" dirty="0">
                <a:ln>
                  <a:noFill/>
                </a:ln>
                <a:solidFill>
                  <a:srgbClr val="000000"/>
                </a:solidFill>
                <a:effectLst/>
                <a:uLnTx/>
                <a:uFillTx/>
                <a:latin typeface="Barlow" panose="00000500000000000000" pitchFamily="2" charset="0"/>
                <a:ea typeface="+mn-ea"/>
                <a:cs typeface="+mn-cs"/>
              </a:rPr>
              <a:t>Buchung eines zertifizierten Coaches</a:t>
            </a:r>
          </a:p>
        </p:txBody>
      </p:sp>
      <p:sp>
        <p:nvSpPr>
          <p:cNvPr id="34" name="Textfeld 33">
            <a:extLst>
              <a:ext uri="{FF2B5EF4-FFF2-40B4-BE49-F238E27FC236}">
                <a16:creationId xmlns:a16="http://schemas.microsoft.com/office/drawing/2014/main" id="{431622E9-E3D8-7422-98C7-DBFB8DEDFA24}"/>
              </a:ext>
            </a:extLst>
          </p:cNvPr>
          <p:cNvSpPr txBox="1"/>
          <p:nvPr/>
        </p:nvSpPr>
        <p:spPr>
          <a:xfrm>
            <a:off x="121298" y="5551532"/>
            <a:ext cx="4076699"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i="1">
                <a:solidFill>
                  <a:srgbClr val="949494"/>
                </a:solidFill>
                <a:latin typeface="Arial" panose="020B0604020202020204" pitchFamily="34" charset="0"/>
                <a:ea typeface="Calibri" panose="020F0502020204030204" pitchFamily="34" charset="0"/>
                <a:cs typeface="Calibri" panose="020F0502020204030204" pitchFamily="34" charset="0"/>
              </a:rPr>
              <a:t>Auch rechtliche Fragen lassen sich partizipativ</a:t>
            </a:r>
            <a:r>
              <a:rPr kumimoji="0" lang="de-DE" sz="800" b="0" i="1" u="none" strike="noStrike" kern="1200" cap="none" spc="0" normalizeH="0" baseline="0" noProof="0">
                <a:ln>
                  <a:noFill/>
                </a:ln>
                <a:solidFill>
                  <a:srgbClr val="949494"/>
                </a:solidFill>
                <a:effectLst/>
                <a:uLnTx/>
                <a:uFillTx/>
                <a:latin typeface="Arial" panose="020B0604020202020204" pitchFamily="34" charset="0"/>
                <a:ea typeface="Calibri" panose="020F0502020204030204" pitchFamily="34" charset="0"/>
                <a:cs typeface="Calibri" panose="020F0502020204030204" pitchFamily="34" charset="0"/>
              </a:rPr>
              <a:t> und kreativ bearbeiten</a:t>
            </a:r>
            <a:endParaRPr kumimoji="0" lang="de-DE" sz="800" b="0" i="0" u="none" strike="noStrike" kern="1200" cap="none" spc="0" normalizeH="0" baseline="0" noProof="0">
              <a:ln>
                <a:noFill/>
              </a:ln>
              <a:solidFill>
                <a:srgbClr val="949494"/>
              </a:solidFill>
              <a:effectLst/>
              <a:uLnTx/>
              <a:uFillTx/>
              <a:latin typeface="Aptos" panose="020B000402020202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err="1">
              <a:ln>
                <a:noFill/>
              </a:ln>
              <a:solidFill>
                <a:prstClr val="white">
                  <a:lumMod val="85000"/>
                </a:prstClr>
              </a:solidFill>
              <a:effectLst/>
              <a:uLnTx/>
              <a:uFillTx/>
              <a:latin typeface="Muli"/>
              <a:ea typeface="+mn-ea"/>
              <a:cs typeface="+mn-cs"/>
            </a:endParaRPr>
          </a:p>
        </p:txBody>
      </p:sp>
      <p:sp>
        <p:nvSpPr>
          <p:cNvPr id="2" name="Textfeld 1">
            <a:extLst>
              <a:ext uri="{FF2B5EF4-FFF2-40B4-BE49-F238E27FC236}">
                <a16:creationId xmlns:a16="http://schemas.microsoft.com/office/drawing/2014/main" id="{007F5797-B954-608B-C730-C48EF7E30AB2}"/>
              </a:ext>
            </a:extLst>
          </p:cNvPr>
          <p:cNvSpPr txBox="1"/>
          <p:nvPr/>
        </p:nvSpPr>
        <p:spPr>
          <a:xfrm>
            <a:off x="121298" y="855861"/>
            <a:ext cx="3752201" cy="4462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2300" dirty="0">
                <a:solidFill>
                  <a:prstClr val="white"/>
                </a:solidFill>
                <a:latin typeface="Barlow SemiBold" panose="00000700000000000000" pitchFamily="2" charset="0"/>
              </a:rPr>
              <a:t>Partizipativ zur </a:t>
            </a:r>
            <a:r>
              <a:rPr kumimoji="0" lang="de-DE" sz="2300" b="0" i="0" u="none" strike="noStrike" kern="1200" cap="none" spc="0" normalizeH="0" baseline="0" noProof="0" dirty="0">
                <a:ln>
                  <a:noFill/>
                </a:ln>
                <a:solidFill>
                  <a:prstClr val="white"/>
                </a:solidFill>
                <a:effectLst/>
                <a:uLnTx/>
                <a:uFillTx/>
                <a:latin typeface="Barlow SemiBold" panose="00000700000000000000" pitchFamily="2" charset="0"/>
                <a:ea typeface="+mn-ea"/>
                <a:cs typeface="+mn-cs"/>
              </a:rPr>
              <a:t>DSFA </a:t>
            </a:r>
          </a:p>
        </p:txBody>
      </p:sp>
      <p:grpSp>
        <p:nvGrpSpPr>
          <p:cNvPr id="45" name="Gruppieren 44">
            <a:extLst>
              <a:ext uri="{FF2B5EF4-FFF2-40B4-BE49-F238E27FC236}">
                <a16:creationId xmlns:a16="http://schemas.microsoft.com/office/drawing/2014/main" id="{4D403C6D-166C-ED56-3034-E31F42B855D9}"/>
              </a:ext>
            </a:extLst>
          </p:cNvPr>
          <p:cNvGrpSpPr/>
          <p:nvPr/>
        </p:nvGrpSpPr>
        <p:grpSpPr>
          <a:xfrm>
            <a:off x="1348739" y="5844534"/>
            <a:ext cx="3907860" cy="584525"/>
            <a:chOff x="-4801315" y="4478417"/>
            <a:chExt cx="4715266" cy="705293"/>
          </a:xfrm>
        </p:grpSpPr>
        <p:pic>
          <p:nvPicPr>
            <p:cNvPr id="7" name="Grafik 6">
              <a:extLst>
                <a:ext uri="{FF2B5EF4-FFF2-40B4-BE49-F238E27FC236}">
                  <a16:creationId xmlns:a16="http://schemas.microsoft.com/office/drawing/2014/main" id="{B54EE8BE-70CC-54BA-6C4A-FD60B0CCA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1315" y="4478417"/>
              <a:ext cx="4715266" cy="502920"/>
            </a:xfrm>
            <a:prstGeom prst="rect">
              <a:avLst/>
            </a:prstGeom>
          </p:spPr>
        </p:pic>
        <p:sp>
          <p:nvSpPr>
            <p:cNvPr id="42" name="Textfeld 41">
              <a:extLst>
                <a:ext uri="{FF2B5EF4-FFF2-40B4-BE49-F238E27FC236}">
                  <a16:creationId xmlns:a16="http://schemas.microsoft.com/office/drawing/2014/main" id="{46FA414D-4C30-9F53-38E5-EF95489CCA95}"/>
                </a:ext>
              </a:extLst>
            </p:cNvPr>
            <p:cNvSpPr txBox="1"/>
            <p:nvPr/>
          </p:nvSpPr>
          <p:spPr>
            <a:xfrm>
              <a:off x="-4272801" y="4552388"/>
              <a:ext cx="3756661" cy="63132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00" b="0" i="0" u="none" strike="noStrike" kern="1200" cap="none" spc="0" normalizeH="0" baseline="0" noProof="0">
                  <a:ln>
                    <a:noFill/>
                  </a:ln>
                  <a:solidFill>
                    <a:srgbClr val="333333"/>
                  </a:solidFill>
                  <a:effectLst/>
                  <a:uLnTx/>
                  <a:uFillTx/>
                  <a:latin typeface="Barlow SemiBold" panose="00000700000000000000" pitchFamily="2" charset="0"/>
                  <a:ea typeface="+mn-ea"/>
                  <a:cs typeface="+mn-cs"/>
                </a:rPr>
                <a:t>Problemstellung &amp; Relevanz:</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400" b="1" i="0" u="none" strike="noStrike" kern="1200" cap="none" spc="0" normalizeH="0" baseline="0" noProof="0">
                <a:ln>
                  <a:noFill/>
                </a:ln>
                <a:solidFill>
                  <a:srgbClr val="333333"/>
                </a:solidFill>
                <a:effectLst/>
                <a:uLnTx/>
                <a:uFillTx/>
                <a:latin typeface="Barlow" panose="00000500000000000000" pitchFamily="2" charset="0"/>
                <a:ea typeface="+mn-ea"/>
                <a:cs typeface="+mn-cs"/>
              </a:endParaRPr>
            </a:p>
          </p:txBody>
        </p:sp>
      </p:grpSp>
      <p:grpSp>
        <p:nvGrpSpPr>
          <p:cNvPr id="3" name="Gruppieren 2">
            <a:extLst>
              <a:ext uri="{FF2B5EF4-FFF2-40B4-BE49-F238E27FC236}">
                <a16:creationId xmlns:a16="http://schemas.microsoft.com/office/drawing/2014/main" id="{F12749EF-6DC7-9C35-3683-C7AA72A962EE}"/>
              </a:ext>
            </a:extLst>
          </p:cNvPr>
          <p:cNvGrpSpPr/>
          <p:nvPr/>
        </p:nvGrpSpPr>
        <p:grpSpPr>
          <a:xfrm>
            <a:off x="1369131" y="7322562"/>
            <a:ext cx="3948643" cy="416804"/>
            <a:chOff x="-4801315" y="4454967"/>
            <a:chExt cx="4764475" cy="502920"/>
          </a:xfrm>
        </p:grpSpPr>
        <p:pic>
          <p:nvPicPr>
            <p:cNvPr id="4" name="Grafik 3">
              <a:extLst>
                <a:ext uri="{FF2B5EF4-FFF2-40B4-BE49-F238E27FC236}">
                  <a16:creationId xmlns:a16="http://schemas.microsoft.com/office/drawing/2014/main" id="{37EDB595-04D3-0C18-1CD1-ADE91A567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1315" y="4454967"/>
              <a:ext cx="4715266" cy="502920"/>
            </a:xfrm>
            <a:prstGeom prst="rect">
              <a:avLst/>
            </a:prstGeom>
          </p:spPr>
        </p:pic>
        <p:sp>
          <p:nvSpPr>
            <p:cNvPr id="5" name="Textfeld 4">
              <a:extLst>
                <a:ext uri="{FF2B5EF4-FFF2-40B4-BE49-F238E27FC236}">
                  <a16:creationId xmlns:a16="http://schemas.microsoft.com/office/drawing/2014/main" id="{EACF596D-7426-AD13-3217-C9B7C70E2570}"/>
                </a:ext>
              </a:extLst>
            </p:cNvPr>
            <p:cNvSpPr txBox="1"/>
            <p:nvPr/>
          </p:nvSpPr>
          <p:spPr>
            <a:xfrm>
              <a:off x="-4272803" y="4528933"/>
              <a:ext cx="4235963" cy="3527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00" b="0" i="0" u="none" strike="noStrike" kern="1200" cap="none" spc="0" normalizeH="0" baseline="0" noProof="0">
                  <a:ln>
                    <a:noFill/>
                  </a:ln>
                  <a:solidFill>
                    <a:srgbClr val="333333"/>
                  </a:solidFill>
                  <a:effectLst/>
                  <a:uLnTx/>
                  <a:uFillTx/>
                  <a:latin typeface="Barlow SemiBold" panose="00000700000000000000" pitchFamily="2" charset="0"/>
                  <a:ea typeface="+mn-ea"/>
                  <a:cs typeface="+mn-cs"/>
                </a:rPr>
                <a:t>Zielgruppen:</a:t>
              </a:r>
            </a:p>
          </p:txBody>
        </p:sp>
      </p:grpSp>
      <p:grpSp>
        <p:nvGrpSpPr>
          <p:cNvPr id="8" name="Gruppieren 7">
            <a:extLst>
              <a:ext uri="{FF2B5EF4-FFF2-40B4-BE49-F238E27FC236}">
                <a16:creationId xmlns:a16="http://schemas.microsoft.com/office/drawing/2014/main" id="{7A8423BD-58DA-8F9A-9282-621151F58F8A}"/>
              </a:ext>
            </a:extLst>
          </p:cNvPr>
          <p:cNvGrpSpPr/>
          <p:nvPr/>
        </p:nvGrpSpPr>
        <p:grpSpPr>
          <a:xfrm>
            <a:off x="1369131" y="8579701"/>
            <a:ext cx="3948643" cy="416805"/>
            <a:chOff x="-4801315" y="4331758"/>
            <a:chExt cx="4764475" cy="502921"/>
          </a:xfrm>
        </p:grpSpPr>
        <p:pic>
          <p:nvPicPr>
            <p:cNvPr id="11" name="Grafik 10">
              <a:extLst>
                <a:ext uri="{FF2B5EF4-FFF2-40B4-BE49-F238E27FC236}">
                  <a16:creationId xmlns:a16="http://schemas.microsoft.com/office/drawing/2014/main" id="{D58EE267-DB3E-029B-E6B9-A9214A41B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1315" y="4331758"/>
              <a:ext cx="4715266" cy="502921"/>
            </a:xfrm>
            <a:prstGeom prst="rect">
              <a:avLst/>
            </a:prstGeom>
          </p:spPr>
        </p:pic>
        <p:sp>
          <p:nvSpPr>
            <p:cNvPr id="12" name="Textfeld 11">
              <a:extLst>
                <a:ext uri="{FF2B5EF4-FFF2-40B4-BE49-F238E27FC236}">
                  <a16:creationId xmlns:a16="http://schemas.microsoft.com/office/drawing/2014/main" id="{6D008085-4C95-337C-0281-074BF68D7D4A}"/>
                </a:ext>
              </a:extLst>
            </p:cNvPr>
            <p:cNvSpPr txBox="1"/>
            <p:nvPr/>
          </p:nvSpPr>
          <p:spPr>
            <a:xfrm>
              <a:off x="-4272803" y="4416986"/>
              <a:ext cx="4235963" cy="352798"/>
            </a:xfrm>
            <a:prstGeom prst="rect">
              <a:avLst/>
            </a:prstGeom>
            <a:noFill/>
          </p:spPr>
          <p:txBody>
            <a:bodyPr wrap="square" rtlCol="0">
              <a:spAutoFit/>
            </a:bodyPr>
            <a:lstStyle/>
            <a:p>
              <a:pPr>
                <a:defRPr/>
              </a:pPr>
              <a:r>
                <a:rPr lang="de-DE" sz="1300">
                  <a:solidFill>
                    <a:srgbClr val="333333"/>
                  </a:solidFill>
                  <a:latin typeface="Barlow SemiBold" panose="00000700000000000000" pitchFamily="2" charset="0"/>
                </a:rPr>
                <a:t>Wer sollte beteiligt werden?</a:t>
              </a:r>
            </a:p>
          </p:txBody>
        </p:sp>
      </p:grpSp>
      <p:sp>
        <p:nvSpPr>
          <p:cNvPr id="16" name="Rechteck: abgerundete Ecken 15">
            <a:extLst>
              <a:ext uri="{FF2B5EF4-FFF2-40B4-BE49-F238E27FC236}">
                <a16:creationId xmlns:a16="http://schemas.microsoft.com/office/drawing/2014/main" id="{BE1CDBCC-A473-A7E3-ADA0-DFB50450ADC6}"/>
              </a:ext>
            </a:extLst>
          </p:cNvPr>
          <p:cNvSpPr/>
          <p:nvPr/>
        </p:nvSpPr>
        <p:spPr>
          <a:xfrm>
            <a:off x="4293344" y="3392557"/>
            <a:ext cx="2717056" cy="2197131"/>
          </a:xfrm>
          <a:prstGeom prst="roundRect">
            <a:avLst/>
          </a:prstGeom>
          <a:solidFill>
            <a:srgbClr val="40B498"/>
          </a:solidFill>
          <a:ln>
            <a:solidFill>
              <a:srgbClr val="29BC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800" baseline="30000">
              <a:solidFill>
                <a:schemeClr val="bg1"/>
              </a:solidFill>
              <a:latin typeface="Barlow" panose="00000500000000000000" pitchFamily="2" charset="0"/>
            </a:endParaRPr>
          </a:p>
          <a:p>
            <a:r>
              <a:rPr lang="de-DE" sz="1800" baseline="30000">
                <a:solidFill>
                  <a:schemeClr val="bg1"/>
                </a:solidFill>
                <a:latin typeface="Barlow" panose="00000500000000000000" pitchFamily="2" charset="0"/>
              </a:rPr>
              <a:t>LEGO® </a:t>
            </a:r>
            <a:r>
              <a:rPr lang="de-DE" sz="1800" baseline="30000" err="1">
                <a:solidFill>
                  <a:schemeClr val="bg1"/>
                </a:solidFill>
                <a:latin typeface="Barlow" panose="00000500000000000000" pitchFamily="2" charset="0"/>
              </a:rPr>
              <a:t>Serious</a:t>
            </a:r>
            <a:r>
              <a:rPr lang="de-DE" sz="1800" baseline="30000">
                <a:solidFill>
                  <a:schemeClr val="bg1"/>
                </a:solidFill>
                <a:latin typeface="Barlow" panose="00000500000000000000" pitchFamily="2" charset="0"/>
              </a:rPr>
              <a:t> Play® fördert Kommunikation, Perspektiven-vielfalt und praxisnahe Lösungen. Es handelt sich um eine innovative, wissenschaftlich fundierte Methode, bei der durch den Einsatz von LEGO-Steinen komplexe Themen sichtbar, greifbar und gemeinsam lösbar gemacht werden – spielerisch, aber mit ernsthaftem Ziel. </a:t>
            </a:r>
          </a:p>
        </p:txBody>
      </p:sp>
      <p:pic>
        <p:nvPicPr>
          <p:cNvPr id="17" name="Grafik 16">
            <a:extLst>
              <a:ext uri="{FF2B5EF4-FFF2-40B4-BE49-F238E27FC236}">
                <a16:creationId xmlns:a16="http://schemas.microsoft.com/office/drawing/2014/main" id="{0E3ACEE2-FE06-4D63-63DD-9E3829ED4284}"/>
              </a:ext>
            </a:extLst>
          </p:cNvPr>
          <p:cNvPicPr>
            <a:picLocks noChangeAspect="1"/>
          </p:cNvPicPr>
          <p:nvPr/>
        </p:nvPicPr>
        <p:blipFill>
          <a:blip r:embed="rId3"/>
          <a:stretch>
            <a:fillRect/>
          </a:stretch>
        </p:blipFill>
        <p:spPr>
          <a:xfrm>
            <a:off x="387997" y="6329373"/>
            <a:ext cx="891711" cy="907924"/>
          </a:xfrm>
          <a:prstGeom prst="rect">
            <a:avLst/>
          </a:prstGeom>
        </p:spPr>
      </p:pic>
      <p:pic>
        <p:nvPicPr>
          <p:cNvPr id="13" name="Grafik 12" descr="Ein Bild, das Person, Kleidung, Tisch, Im Haus enthält.&#10;&#10;KI-generierte Inhalte können fehlerhaft sein.">
            <a:extLst>
              <a:ext uri="{FF2B5EF4-FFF2-40B4-BE49-F238E27FC236}">
                <a16:creationId xmlns:a16="http://schemas.microsoft.com/office/drawing/2014/main" id="{9E3AD215-B93C-03BD-AD1C-CB96F09AFFA7}"/>
              </a:ext>
            </a:extLst>
          </p:cNvPr>
          <p:cNvPicPr>
            <a:picLocks noChangeAspect="1"/>
          </p:cNvPicPr>
          <p:nvPr/>
        </p:nvPicPr>
        <p:blipFill>
          <a:blip r:embed="rId4" cstate="print">
            <a:extLst>
              <a:ext uri="{28A0092B-C50C-407E-A947-70E740481C1C}">
                <a14:useLocalDpi xmlns:a14="http://schemas.microsoft.com/office/drawing/2010/main" val="0"/>
              </a:ext>
            </a:extLst>
          </a:blip>
          <a:srcRect t="21327" b="24335"/>
          <a:stretch>
            <a:fillRect/>
          </a:stretch>
        </p:blipFill>
        <p:spPr>
          <a:xfrm>
            <a:off x="0" y="1536883"/>
            <a:ext cx="4048081" cy="3910443"/>
          </a:xfrm>
          <a:prstGeom prst="rect">
            <a:avLst/>
          </a:prstGeom>
        </p:spPr>
      </p:pic>
    </p:spTree>
    <p:extLst>
      <p:ext uri="{BB962C8B-B14F-4D97-AF65-F5344CB8AC3E}">
        <p14:creationId xmlns:p14="http://schemas.microsoft.com/office/powerpoint/2010/main" val="210689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166E1-BE24-C242-A810-01DD6E4FA199}"/>
            </a:ext>
          </a:extLst>
        </p:cNvPr>
        <p:cNvGrpSpPr/>
        <p:nvPr/>
      </p:nvGrpSpPr>
      <p:grpSpPr>
        <a:xfrm>
          <a:off x="0" y="0"/>
          <a:ext cx="0" cy="0"/>
          <a:chOff x="0" y="0"/>
          <a:chExt cx="0" cy="0"/>
        </a:xfrm>
      </p:grpSpPr>
      <p:pic>
        <p:nvPicPr>
          <p:cNvPr id="32" name="Grafik 31">
            <a:extLst>
              <a:ext uri="{FF2B5EF4-FFF2-40B4-BE49-F238E27FC236}">
                <a16:creationId xmlns:a16="http://schemas.microsoft.com/office/drawing/2014/main" id="{E419350B-3EA6-0BE3-959C-725A490CD138}"/>
              </a:ext>
            </a:extLst>
          </p:cNvPr>
          <p:cNvPicPr>
            <a:picLocks noChangeAspect="1"/>
          </p:cNvPicPr>
          <p:nvPr/>
        </p:nvPicPr>
        <p:blipFill>
          <a:blip r:embed="rId2" cstate="print">
            <a:extLst>
              <a:ext uri="{28A0092B-C50C-407E-A947-70E740481C1C}">
                <a14:useLocalDpi xmlns:a14="http://schemas.microsoft.com/office/drawing/2010/main" val="0"/>
              </a:ext>
            </a:extLst>
          </a:blip>
          <a:srcRect t="-2822" r="68821"/>
          <a:stretch>
            <a:fillRect/>
          </a:stretch>
        </p:blipFill>
        <p:spPr>
          <a:xfrm>
            <a:off x="3952756" y="5672169"/>
            <a:ext cx="1470144" cy="517113"/>
          </a:xfrm>
          <a:prstGeom prst="rect">
            <a:avLst/>
          </a:prstGeom>
        </p:spPr>
      </p:pic>
      <p:pic>
        <p:nvPicPr>
          <p:cNvPr id="34" name="Grafik 33">
            <a:extLst>
              <a:ext uri="{FF2B5EF4-FFF2-40B4-BE49-F238E27FC236}">
                <a16:creationId xmlns:a16="http://schemas.microsoft.com/office/drawing/2014/main" id="{8D9AD28B-0489-A644-F55F-6D0DBFADAE2D}"/>
              </a:ext>
            </a:extLst>
          </p:cNvPr>
          <p:cNvPicPr>
            <a:picLocks noChangeAspect="1"/>
          </p:cNvPicPr>
          <p:nvPr/>
        </p:nvPicPr>
        <p:blipFill>
          <a:blip r:embed="rId2" cstate="print">
            <a:extLst>
              <a:ext uri="{28A0092B-C50C-407E-A947-70E740481C1C}">
                <a14:useLocalDpi xmlns:a14="http://schemas.microsoft.com/office/drawing/2010/main" val="0"/>
              </a:ext>
            </a:extLst>
          </a:blip>
          <a:srcRect l="45716" t="-12093"/>
          <a:stretch>
            <a:fillRect/>
          </a:stretch>
        </p:blipFill>
        <p:spPr>
          <a:xfrm>
            <a:off x="4882589" y="5625405"/>
            <a:ext cx="2559610" cy="563737"/>
          </a:xfrm>
          <a:prstGeom prst="rect">
            <a:avLst/>
          </a:prstGeom>
        </p:spPr>
      </p:pic>
      <p:pic>
        <p:nvPicPr>
          <p:cNvPr id="33" name="Grafik 32">
            <a:extLst>
              <a:ext uri="{FF2B5EF4-FFF2-40B4-BE49-F238E27FC236}">
                <a16:creationId xmlns:a16="http://schemas.microsoft.com/office/drawing/2014/main" id="{24ACD4BA-BF42-55D1-5C0C-8BF4453071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0224" y="2530500"/>
            <a:ext cx="4715266" cy="502921"/>
          </a:xfrm>
          <a:prstGeom prst="rect">
            <a:avLst/>
          </a:prstGeom>
        </p:spPr>
      </p:pic>
      <p:sp>
        <p:nvSpPr>
          <p:cNvPr id="15" name="Textfeld 14">
            <a:extLst>
              <a:ext uri="{FF2B5EF4-FFF2-40B4-BE49-F238E27FC236}">
                <a16:creationId xmlns:a16="http://schemas.microsoft.com/office/drawing/2014/main" id="{A816F124-0563-884A-D47E-23DBDD4EB05D}"/>
              </a:ext>
            </a:extLst>
          </p:cNvPr>
          <p:cNvSpPr txBox="1"/>
          <p:nvPr/>
        </p:nvSpPr>
        <p:spPr>
          <a:xfrm>
            <a:off x="1348739" y="3113247"/>
            <a:ext cx="5390711" cy="1508105"/>
          </a:xfrm>
          <a:prstGeom prst="rect">
            <a:avLst/>
          </a:prstGeom>
          <a:noFill/>
        </p:spPr>
        <p:txBody>
          <a:bodyPr wrap="square" rtlCol="0">
            <a:spAutoFit/>
          </a:bodyPr>
          <a:lstStyle/>
          <a:p>
            <a:pPr marL="285750" lvl="0" indent="-285750" algn="just">
              <a:spcAft>
                <a:spcPts val="600"/>
              </a:spcAft>
              <a:buClr>
                <a:srgbClr val="1F8299"/>
              </a:buClr>
              <a:buFont typeface="Arial" panose="020B0604020202020204" pitchFamily="34" charset="0"/>
              <a:buChar char="•"/>
            </a:pPr>
            <a:r>
              <a:rPr lang="de-DE" sz="1800" baseline="30000">
                <a:solidFill>
                  <a:srgbClr val="000000"/>
                </a:solidFill>
                <a:latin typeface="Barlow" panose="00000500000000000000" pitchFamily="2" charset="0"/>
              </a:rPr>
              <a:t>Kurze Einführung in Datenschutz und DSFA</a:t>
            </a:r>
          </a:p>
          <a:p>
            <a:pPr marL="285750" indent="-285750">
              <a:spcAft>
                <a:spcPts val="600"/>
              </a:spcAft>
              <a:buClr>
                <a:srgbClr val="1F8299"/>
              </a:buClr>
              <a:buFont typeface="Arial" panose="020B0604020202020204" pitchFamily="34" charset="0"/>
              <a:buChar char="•"/>
            </a:pPr>
            <a:r>
              <a:rPr lang="de-DE" sz="1800" baseline="30000">
                <a:solidFill>
                  <a:srgbClr val="000000"/>
                </a:solidFill>
                <a:latin typeface="Barlow" panose="00000500000000000000" pitchFamily="2" charset="0"/>
              </a:rPr>
              <a:t>LEGO®-Übung und gegenseitige Vorstellung: Die Teilnehmenden bauen ein Modell zur eigenen Rolle im Unternehmen und stellen dieses vor</a:t>
            </a:r>
          </a:p>
          <a:p>
            <a:pPr marL="285750" lvl="0" indent="-285750">
              <a:spcAft>
                <a:spcPts val="600"/>
              </a:spcAft>
              <a:buClr>
                <a:srgbClr val="1F8299"/>
              </a:buClr>
              <a:buFont typeface="Arial" panose="020B0604020202020204" pitchFamily="34" charset="0"/>
              <a:buChar char="•"/>
            </a:pPr>
            <a:endParaRPr lang="de-DE" sz="1800" baseline="30000">
              <a:solidFill>
                <a:srgbClr val="000000"/>
              </a:solidFill>
              <a:latin typeface="Barlow" panose="00000500000000000000" pitchFamily="2" charset="0"/>
            </a:endParaRPr>
          </a:p>
          <a:p>
            <a:pPr marL="285750" indent="-285750">
              <a:spcAft>
                <a:spcPts val="600"/>
              </a:spcAft>
              <a:buClr>
                <a:srgbClr val="1F8299"/>
              </a:buClr>
              <a:buFont typeface="Arial" panose="020B0604020202020204" pitchFamily="34" charset="0"/>
              <a:buChar char="•"/>
            </a:pPr>
            <a:endParaRPr lang="de-DE" sz="1800" b="1" baseline="30000">
              <a:solidFill>
                <a:srgbClr val="000000"/>
              </a:solidFill>
              <a:latin typeface="Barlow" panose="00000500000000000000" pitchFamily="2" charset="0"/>
            </a:endParaRPr>
          </a:p>
          <a:p>
            <a:endParaRPr lang="de-DE" sz="1800" b="0" i="0" u="none" strike="noStrike" baseline="30000">
              <a:solidFill>
                <a:srgbClr val="000000"/>
              </a:solidFill>
              <a:latin typeface="Barlow" panose="00000500000000000000" pitchFamily="2" charset="0"/>
            </a:endParaRPr>
          </a:p>
        </p:txBody>
      </p:sp>
      <p:sp>
        <p:nvSpPr>
          <p:cNvPr id="2" name="Textfeld 1">
            <a:extLst>
              <a:ext uri="{FF2B5EF4-FFF2-40B4-BE49-F238E27FC236}">
                <a16:creationId xmlns:a16="http://schemas.microsoft.com/office/drawing/2014/main" id="{51EA2977-E0D1-5F8D-B927-1CBE955A8721}"/>
              </a:ext>
            </a:extLst>
          </p:cNvPr>
          <p:cNvSpPr txBox="1"/>
          <p:nvPr/>
        </p:nvSpPr>
        <p:spPr>
          <a:xfrm>
            <a:off x="146699" y="877080"/>
            <a:ext cx="3913988" cy="446276"/>
          </a:xfrm>
          <a:prstGeom prst="rect">
            <a:avLst/>
          </a:prstGeom>
          <a:noFill/>
        </p:spPr>
        <p:txBody>
          <a:bodyPr wrap="square" rtlCol="0">
            <a:spAutoFit/>
          </a:bodyPr>
          <a:lstStyle/>
          <a:p>
            <a:r>
              <a:rPr lang="de-DE" sz="2300">
                <a:solidFill>
                  <a:schemeClr val="bg1"/>
                </a:solidFill>
                <a:latin typeface="Barlow SemiBold" panose="00000700000000000000" pitchFamily="2" charset="0"/>
              </a:rPr>
              <a:t>Datenschutz trifft Bauklötze</a:t>
            </a:r>
          </a:p>
        </p:txBody>
      </p:sp>
      <p:sp>
        <p:nvSpPr>
          <p:cNvPr id="6" name="Textfeld 5">
            <a:extLst>
              <a:ext uri="{FF2B5EF4-FFF2-40B4-BE49-F238E27FC236}">
                <a16:creationId xmlns:a16="http://schemas.microsoft.com/office/drawing/2014/main" id="{FAEF5EB7-F3E8-1287-FB04-AE0E7B857ECB}"/>
              </a:ext>
            </a:extLst>
          </p:cNvPr>
          <p:cNvSpPr txBox="1"/>
          <p:nvPr/>
        </p:nvSpPr>
        <p:spPr>
          <a:xfrm>
            <a:off x="760041" y="6657086"/>
            <a:ext cx="3019796" cy="338554"/>
          </a:xfrm>
          <a:prstGeom prst="rect">
            <a:avLst/>
          </a:prstGeom>
          <a:noFill/>
        </p:spPr>
        <p:txBody>
          <a:bodyPr wrap="square">
            <a:spAutoFit/>
          </a:bodyPr>
          <a:lstStyle/>
          <a:p>
            <a:pPr algn="just"/>
            <a:r>
              <a:rPr lang="de-DE" sz="800" i="1">
                <a:solidFill>
                  <a:srgbClr val="949494"/>
                </a:solidFill>
                <a:latin typeface="Arial" panose="020B0604020202020204" pitchFamily="34" charset="0"/>
                <a:ea typeface="Calibri" panose="020F0502020204030204" pitchFamily="34" charset="0"/>
                <a:cs typeface="Calibri" panose="020F0502020204030204" pitchFamily="34" charset="0"/>
              </a:rPr>
              <a:t>Kreativworkshops mit LEGO® </a:t>
            </a:r>
            <a:r>
              <a:rPr lang="de-DE" sz="800" i="1" err="1">
                <a:solidFill>
                  <a:srgbClr val="949494"/>
                </a:solidFill>
                <a:latin typeface="Arial" panose="020B0604020202020204" pitchFamily="34" charset="0"/>
                <a:ea typeface="Calibri" panose="020F0502020204030204" pitchFamily="34" charset="0"/>
                <a:cs typeface="Calibri" panose="020F0502020204030204" pitchFamily="34" charset="0"/>
              </a:rPr>
              <a:t>Serious</a:t>
            </a:r>
            <a:r>
              <a:rPr lang="de-DE" sz="800" i="1">
                <a:solidFill>
                  <a:srgbClr val="949494"/>
                </a:solidFill>
                <a:latin typeface="Arial" panose="020B0604020202020204" pitchFamily="34" charset="0"/>
                <a:ea typeface="Calibri" panose="020F0502020204030204" pitchFamily="34" charset="0"/>
                <a:cs typeface="Calibri" panose="020F0502020204030204" pitchFamily="34" charset="0"/>
              </a:rPr>
              <a:t> Play® unterstützen die aktive Beteiligung der Mitarbeitenden am Prozess.</a:t>
            </a:r>
          </a:p>
        </p:txBody>
      </p:sp>
      <p:sp>
        <p:nvSpPr>
          <p:cNvPr id="7" name="Textfeld 6">
            <a:extLst>
              <a:ext uri="{FF2B5EF4-FFF2-40B4-BE49-F238E27FC236}">
                <a16:creationId xmlns:a16="http://schemas.microsoft.com/office/drawing/2014/main" id="{D8989AC8-0599-92A1-B332-B472A74EF410}"/>
              </a:ext>
            </a:extLst>
          </p:cNvPr>
          <p:cNvSpPr txBox="1"/>
          <p:nvPr/>
        </p:nvSpPr>
        <p:spPr>
          <a:xfrm>
            <a:off x="1348739" y="2607982"/>
            <a:ext cx="5589036" cy="523220"/>
          </a:xfrm>
          <a:prstGeom prst="rect">
            <a:avLst/>
          </a:prstGeom>
          <a:noFill/>
        </p:spPr>
        <p:txBody>
          <a:bodyPr wrap="square">
            <a:spAutoFit/>
          </a:bodyPr>
          <a:lstStyle/>
          <a:p>
            <a:r>
              <a:rPr lang="de-DE" sz="1400">
                <a:latin typeface="Barlow SemiBold" panose="00000700000000000000" pitchFamily="2" charset="0"/>
              </a:rPr>
              <a:t>Schritt 1: Einstieg &amp; Warm-up</a:t>
            </a:r>
          </a:p>
          <a:p>
            <a:endParaRPr lang="de-DE" sz="1400">
              <a:latin typeface="Barlow SemiBold" panose="00000700000000000000" pitchFamily="2" charset="0"/>
            </a:endParaRPr>
          </a:p>
        </p:txBody>
      </p:sp>
      <p:sp>
        <p:nvSpPr>
          <p:cNvPr id="19" name="Textfeld 18">
            <a:extLst>
              <a:ext uri="{FF2B5EF4-FFF2-40B4-BE49-F238E27FC236}">
                <a16:creationId xmlns:a16="http://schemas.microsoft.com/office/drawing/2014/main" id="{EBBD70C5-FF23-7858-1EC7-2DE48D3FAB8A}"/>
              </a:ext>
            </a:extLst>
          </p:cNvPr>
          <p:cNvSpPr txBox="1"/>
          <p:nvPr/>
        </p:nvSpPr>
        <p:spPr>
          <a:xfrm>
            <a:off x="1348739" y="7931350"/>
            <a:ext cx="5589036" cy="723275"/>
          </a:xfrm>
          <a:prstGeom prst="rect">
            <a:avLst/>
          </a:prstGeom>
          <a:noFill/>
        </p:spPr>
        <p:txBody>
          <a:bodyPr wrap="square" rtlCol="0">
            <a:spAutoFit/>
          </a:bodyPr>
          <a:lstStyle/>
          <a:p>
            <a:pPr marL="285750" indent="-285750">
              <a:spcAft>
                <a:spcPts val="600"/>
              </a:spcAft>
              <a:buClr>
                <a:srgbClr val="1F8299"/>
              </a:buClr>
              <a:buFont typeface="Arial" panose="020B0604020202020204" pitchFamily="34" charset="0"/>
              <a:buChar char="•"/>
            </a:pPr>
            <a:r>
              <a:rPr lang="de-DE" sz="1800" baseline="30000">
                <a:solidFill>
                  <a:srgbClr val="000000"/>
                </a:solidFill>
                <a:latin typeface="Barlow" panose="00000500000000000000" pitchFamily="2" charset="0"/>
              </a:rPr>
              <a:t>Gemeinsames Brainstorming und Dokumentation: Welche drei Maßnahmen könnte man treffen, um das jeweilige Risiko zu vermeiden? </a:t>
            </a:r>
          </a:p>
          <a:p>
            <a:pPr marL="285750" marR="0" indent="-285750" algn="l" rtl="0">
              <a:buClr>
                <a:srgbClr val="1F8299"/>
              </a:buClr>
              <a:buFont typeface="Arial" panose="020B0604020202020204" pitchFamily="34" charset="0"/>
              <a:buChar char="•"/>
            </a:pPr>
            <a:endParaRPr lang="de-DE" sz="1800" b="0" i="0" u="none" strike="noStrike" baseline="30000">
              <a:solidFill>
                <a:srgbClr val="000000"/>
              </a:solidFill>
              <a:latin typeface="Barlow" panose="00000500000000000000" pitchFamily="2" charset="0"/>
            </a:endParaRPr>
          </a:p>
        </p:txBody>
      </p:sp>
      <p:pic>
        <p:nvPicPr>
          <p:cNvPr id="4" name="Grafik 3" descr="Ein Bild, das Spielzeug, Person, Im Haus enthält.&#10;&#10;KI-generierte Inhalte können fehlerhaft sein.">
            <a:extLst>
              <a:ext uri="{FF2B5EF4-FFF2-40B4-BE49-F238E27FC236}">
                <a16:creationId xmlns:a16="http://schemas.microsoft.com/office/drawing/2014/main" id="{54135F92-F44E-D3BF-E9E7-9E1494793B30}"/>
              </a:ext>
            </a:extLst>
          </p:cNvPr>
          <p:cNvPicPr>
            <a:picLocks noChangeAspect="1"/>
          </p:cNvPicPr>
          <p:nvPr/>
        </p:nvPicPr>
        <p:blipFill>
          <a:blip r:embed="rId3" cstate="print">
            <a:extLst>
              <a:ext uri="{28A0092B-C50C-407E-A947-70E740481C1C}">
                <a14:useLocalDpi xmlns:a14="http://schemas.microsoft.com/office/drawing/2010/main" val="0"/>
              </a:ext>
            </a:extLst>
          </a:blip>
          <a:srcRect t="10451" b="46962"/>
          <a:stretch>
            <a:fillRect/>
          </a:stretch>
        </p:blipFill>
        <p:spPr>
          <a:xfrm>
            <a:off x="853711" y="4382415"/>
            <a:ext cx="2956044" cy="2237969"/>
          </a:xfrm>
          <a:prstGeom prst="rect">
            <a:avLst/>
          </a:prstGeom>
        </p:spPr>
      </p:pic>
      <p:pic>
        <p:nvPicPr>
          <p:cNvPr id="10" name="Grafik 9">
            <a:extLst>
              <a:ext uri="{FF2B5EF4-FFF2-40B4-BE49-F238E27FC236}">
                <a16:creationId xmlns:a16="http://schemas.microsoft.com/office/drawing/2014/main" id="{A02AB1F6-A6DC-963F-6BD6-29B5999D4C04}"/>
              </a:ext>
            </a:extLst>
          </p:cNvPr>
          <p:cNvPicPr>
            <a:picLocks noChangeAspect="1"/>
          </p:cNvPicPr>
          <p:nvPr/>
        </p:nvPicPr>
        <p:blipFill>
          <a:blip r:embed="rId2" cstate="print">
            <a:extLst>
              <a:ext uri="{28A0092B-C50C-407E-A947-70E740481C1C}">
                <a14:useLocalDpi xmlns:a14="http://schemas.microsoft.com/office/drawing/2010/main" val="0"/>
              </a:ext>
            </a:extLst>
          </a:blip>
          <a:srcRect t="-2822" r="68821"/>
          <a:stretch>
            <a:fillRect/>
          </a:stretch>
        </p:blipFill>
        <p:spPr>
          <a:xfrm>
            <a:off x="3952756" y="3811166"/>
            <a:ext cx="1470144" cy="517113"/>
          </a:xfrm>
          <a:prstGeom prst="rect">
            <a:avLst/>
          </a:prstGeom>
        </p:spPr>
      </p:pic>
      <p:sp>
        <p:nvSpPr>
          <p:cNvPr id="12" name="Textfeld 11">
            <a:extLst>
              <a:ext uri="{FF2B5EF4-FFF2-40B4-BE49-F238E27FC236}">
                <a16:creationId xmlns:a16="http://schemas.microsoft.com/office/drawing/2014/main" id="{0CC6D04C-90BE-5E2A-870D-6CE7ECE30739}"/>
              </a:ext>
            </a:extLst>
          </p:cNvPr>
          <p:cNvSpPr txBox="1"/>
          <p:nvPr/>
        </p:nvSpPr>
        <p:spPr>
          <a:xfrm>
            <a:off x="3902216" y="4430721"/>
            <a:ext cx="3539983" cy="1277273"/>
          </a:xfrm>
          <a:prstGeom prst="rect">
            <a:avLst/>
          </a:prstGeom>
          <a:noFill/>
        </p:spPr>
        <p:txBody>
          <a:bodyPr wrap="square" rtlCol="0">
            <a:spAutoFit/>
          </a:bodyPr>
          <a:lstStyle/>
          <a:p>
            <a:pPr marL="285750" indent="-285750">
              <a:spcAft>
                <a:spcPts val="600"/>
              </a:spcAft>
              <a:buClr>
                <a:srgbClr val="1F8299"/>
              </a:buClr>
              <a:buFont typeface="Arial" panose="020B0604020202020204" pitchFamily="34" charset="0"/>
              <a:buChar char="•"/>
            </a:pPr>
            <a:r>
              <a:rPr lang="de-DE" sz="1800" baseline="30000">
                <a:solidFill>
                  <a:srgbClr val="000000"/>
                </a:solidFill>
                <a:latin typeface="Barlow" panose="00000500000000000000" pitchFamily="2" charset="0"/>
              </a:rPr>
              <a:t>Die Teilnehmenden bauen individuell ein Modell eines potenziellen Risikos des geplanten Assistenzsystems am eigenen Arbeitsplatz aus persönlicher Sicht und stellen dieses anschließend den anderen vor</a:t>
            </a:r>
          </a:p>
          <a:p>
            <a:pPr marL="285750" indent="-285750">
              <a:spcAft>
                <a:spcPts val="600"/>
              </a:spcAft>
              <a:buClr>
                <a:srgbClr val="1F8299"/>
              </a:buClr>
              <a:buFont typeface="Arial" panose="020B0604020202020204" pitchFamily="34" charset="0"/>
              <a:buChar char="•"/>
            </a:pPr>
            <a:r>
              <a:rPr lang="de-DE" sz="1800" baseline="30000">
                <a:solidFill>
                  <a:srgbClr val="000000"/>
                </a:solidFill>
                <a:latin typeface="Barlow" panose="00000500000000000000" pitchFamily="2" charset="0"/>
              </a:rPr>
              <a:t>Fokus: Datenflüsse, Beteiligte, Schnittstellen</a:t>
            </a:r>
            <a:endParaRPr lang="de-DE" sz="1800" b="0" i="0" u="none" strike="noStrike" baseline="30000">
              <a:solidFill>
                <a:srgbClr val="000000"/>
              </a:solidFill>
              <a:latin typeface="Barlow" panose="00000500000000000000" pitchFamily="2" charset="0"/>
            </a:endParaRPr>
          </a:p>
        </p:txBody>
      </p:sp>
      <p:sp>
        <p:nvSpPr>
          <p:cNvPr id="17" name="Textfeld 16">
            <a:extLst>
              <a:ext uri="{FF2B5EF4-FFF2-40B4-BE49-F238E27FC236}">
                <a16:creationId xmlns:a16="http://schemas.microsoft.com/office/drawing/2014/main" id="{72D286CD-D3A1-199F-6576-D5850E68D518}"/>
              </a:ext>
            </a:extLst>
          </p:cNvPr>
          <p:cNvSpPr txBox="1"/>
          <p:nvPr/>
        </p:nvSpPr>
        <p:spPr>
          <a:xfrm>
            <a:off x="3902217" y="6302909"/>
            <a:ext cx="3441388" cy="1092607"/>
          </a:xfrm>
          <a:prstGeom prst="rect">
            <a:avLst/>
          </a:prstGeom>
          <a:noFill/>
        </p:spPr>
        <p:txBody>
          <a:bodyPr wrap="square" rtlCol="0">
            <a:spAutoFit/>
          </a:bodyPr>
          <a:lstStyle/>
          <a:p>
            <a:pPr marL="285750" indent="-285750">
              <a:spcAft>
                <a:spcPts val="600"/>
              </a:spcAft>
              <a:buClr>
                <a:srgbClr val="1F8299"/>
              </a:buClr>
              <a:buFont typeface="Arial" panose="020B0604020202020204" pitchFamily="34" charset="0"/>
              <a:buChar char="•"/>
            </a:pPr>
            <a:r>
              <a:rPr lang="de-DE" sz="1800" baseline="30000">
                <a:solidFill>
                  <a:srgbClr val="000000"/>
                </a:solidFill>
                <a:latin typeface="Barlow" panose="00000500000000000000" pitchFamily="2" charset="0"/>
              </a:rPr>
              <a:t>Die vorgestellten Risiken werden dokumentiert und anschließend besprochen</a:t>
            </a:r>
          </a:p>
          <a:p>
            <a:pPr marL="285750" indent="-285750">
              <a:spcAft>
                <a:spcPts val="600"/>
              </a:spcAft>
              <a:buClr>
                <a:srgbClr val="1F8299"/>
              </a:buClr>
              <a:buFont typeface="Arial" panose="020B0604020202020204" pitchFamily="34" charset="0"/>
              <a:buChar char="•"/>
            </a:pPr>
            <a:r>
              <a:rPr lang="de-DE" sz="1800" baseline="30000">
                <a:solidFill>
                  <a:srgbClr val="000000"/>
                </a:solidFill>
                <a:latin typeface="Barlow" panose="00000500000000000000" pitchFamily="2" charset="0"/>
              </a:rPr>
              <a:t>Fragestellungen: Wie wahrscheinlich ist das Eintreten des Risikos? Wie hoch wäre der Schweregrad?</a:t>
            </a:r>
          </a:p>
        </p:txBody>
      </p:sp>
      <p:sp>
        <p:nvSpPr>
          <p:cNvPr id="20" name="Textfeld 19">
            <a:extLst>
              <a:ext uri="{FF2B5EF4-FFF2-40B4-BE49-F238E27FC236}">
                <a16:creationId xmlns:a16="http://schemas.microsoft.com/office/drawing/2014/main" id="{27D06846-D8A2-C994-020B-BF980FEEF033}"/>
              </a:ext>
            </a:extLst>
          </p:cNvPr>
          <p:cNvSpPr txBox="1"/>
          <p:nvPr/>
        </p:nvSpPr>
        <p:spPr>
          <a:xfrm>
            <a:off x="4355844" y="5787635"/>
            <a:ext cx="5589036" cy="523220"/>
          </a:xfrm>
          <a:prstGeom prst="rect">
            <a:avLst/>
          </a:prstGeom>
          <a:noFill/>
        </p:spPr>
        <p:txBody>
          <a:bodyPr wrap="square">
            <a:spAutoFit/>
          </a:bodyPr>
          <a:lstStyle/>
          <a:p>
            <a:r>
              <a:rPr lang="de-DE" sz="1400">
                <a:latin typeface="Barlow SemiBold" panose="00000700000000000000" pitchFamily="2" charset="0"/>
              </a:rPr>
              <a:t>Schritt 3: Risikoanalyse</a:t>
            </a:r>
          </a:p>
          <a:p>
            <a:endParaRPr lang="de-DE" sz="1400">
              <a:latin typeface="Barlow SemiBold" panose="00000700000000000000" pitchFamily="2" charset="0"/>
            </a:endParaRPr>
          </a:p>
        </p:txBody>
      </p:sp>
      <p:pic>
        <p:nvPicPr>
          <p:cNvPr id="21" name="Grafik 20">
            <a:extLst>
              <a:ext uri="{FF2B5EF4-FFF2-40B4-BE49-F238E27FC236}">
                <a16:creationId xmlns:a16="http://schemas.microsoft.com/office/drawing/2014/main" id="{6E498599-E6B9-6ED9-6CD7-35C8D37813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5650" y="7336606"/>
            <a:ext cx="4715266" cy="502921"/>
          </a:xfrm>
          <a:prstGeom prst="rect">
            <a:avLst/>
          </a:prstGeom>
        </p:spPr>
      </p:pic>
      <p:sp>
        <p:nvSpPr>
          <p:cNvPr id="22" name="Textfeld 21">
            <a:extLst>
              <a:ext uri="{FF2B5EF4-FFF2-40B4-BE49-F238E27FC236}">
                <a16:creationId xmlns:a16="http://schemas.microsoft.com/office/drawing/2014/main" id="{48A46D3B-F228-176A-9449-A01058D75013}"/>
              </a:ext>
            </a:extLst>
          </p:cNvPr>
          <p:cNvSpPr txBox="1"/>
          <p:nvPr/>
        </p:nvSpPr>
        <p:spPr>
          <a:xfrm>
            <a:off x="1374165" y="7414088"/>
            <a:ext cx="5589036" cy="523220"/>
          </a:xfrm>
          <a:prstGeom prst="rect">
            <a:avLst/>
          </a:prstGeom>
          <a:noFill/>
        </p:spPr>
        <p:txBody>
          <a:bodyPr wrap="square">
            <a:spAutoFit/>
          </a:bodyPr>
          <a:lstStyle/>
          <a:p>
            <a:r>
              <a:rPr lang="de-DE" sz="1400">
                <a:latin typeface="Barlow SemiBold" panose="00000700000000000000" pitchFamily="2" charset="0"/>
              </a:rPr>
              <a:t>Schritt 4: Maßnahmen entwickeln</a:t>
            </a:r>
          </a:p>
          <a:p>
            <a:endParaRPr lang="de-DE" sz="1400">
              <a:latin typeface="Barlow SemiBold" panose="00000700000000000000" pitchFamily="2" charset="0"/>
            </a:endParaRPr>
          </a:p>
        </p:txBody>
      </p:sp>
      <p:pic>
        <p:nvPicPr>
          <p:cNvPr id="23" name="Grafik 22">
            <a:extLst>
              <a:ext uri="{FF2B5EF4-FFF2-40B4-BE49-F238E27FC236}">
                <a16:creationId xmlns:a16="http://schemas.microsoft.com/office/drawing/2014/main" id="{E8FE36CA-7186-F745-E5EA-BAB892D313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5650" y="8354129"/>
            <a:ext cx="4715266" cy="502921"/>
          </a:xfrm>
          <a:prstGeom prst="rect">
            <a:avLst/>
          </a:prstGeom>
        </p:spPr>
      </p:pic>
      <p:sp>
        <p:nvSpPr>
          <p:cNvPr id="25" name="Textfeld 24">
            <a:extLst>
              <a:ext uri="{FF2B5EF4-FFF2-40B4-BE49-F238E27FC236}">
                <a16:creationId xmlns:a16="http://schemas.microsoft.com/office/drawing/2014/main" id="{0CC3B07E-221A-3143-018E-8A4108B5B559}"/>
              </a:ext>
            </a:extLst>
          </p:cNvPr>
          <p:cNvSpPr txBox="1"/>
          <p:nvPr/>
        </p:nvSpPr>
        <p:spPr>
          <a:xfrm>
            <a:off x="1348738" y="8441716"/>
            <a:ext cx="5589036" cy="523220"/>
          </a:xfrm>
          <a:prstGeom prst="rect">
            <a:avLst/>
          </a:prstGeom>
          <a:noFill/>
        </p:spPr>
        <p:txBody>
          <a:bodyPr wrap="square">
            <a:spAutoFit/>
          </a:bodyPr>
          <a:lstStyle/>
          <a:p>
            <a:r>
              <a:rPr lang="de-DE" sz="1400">
                <a:latin typeface="Barlow SemiBold" panose="00000700000000000000" pitchFamily="2" charset="0"/>
              </a:rPr>
              <a:t>Schritt 5: Reflexion &amp; Transfer</a:t>
            </a:r>
          </a:p>
          <a:p>
            <a:endParaRPr lang="de-DE" sz="1400">
              <a:latin typeface="Barlow SemiBold" panose="00000700000000000000" pitchFamily="2" charset="0"/>
            </a:endParaRPr>
          </a:p>
        </p:txBody>
      </p:sp>
      <p:sp>
        <p:nvSpPr>
          <p:cNvPr id="26" name="Textfeld 25">
            <a:extLst>
              <a:ext uri="{FF2B5EF4-FFF2-40B4-BE49-F238E27FC236}">
                <a16:creationId xmlns:a16="http://schemas.microsoft.com/office/drawing/2014/main" id="{672C7D25-308F-1F76-B173-FFA93022D08D}"/>
              </a:ext>
            </a:extLst>
          </p:cNvPr>
          <p:cNvSpPr txBox="1"/>
          <p:nvPr/>
        </p:nvSpPr>
        <p:spPr>
          <a:xfrm>
            <a:off x="1348738" y="8917933"/>
            <a:ext cx="5589036" cy="723275"/>
          </a:xfrm>
          <a:prstGeom prst="rect">
            <a:avLst/>
          </a:prstGeom>
          <a:noFill/>
        </p:spPr>
        <p:txBody>
          <a:bodyPr wrap="square" rtlCol="0">
            <a:spAutoFit/>
          </a:bodyPr>
          <a:lstStyle/>
          <a:p>
            <a:pPr marL="285750" indent="-285750">
              <a:spcAft>
                <a:spcPts val="600"/>
              </a:spcAft>
              <a:buClr>
                <a:srgbClr val="1F8299"/>
              </a:buClr>
              <a:buFont typeface="Arial" panose="020B0604020202020204" pitchFamily="34" charset="0"/>
              <a:buChar char="•"/>
            </a:pPr>
            <a:r>
              <a:rPr lang="de-DE" sz="1800" baseline="30000">
                <a:solidFill>
                  <a:srgbClr val="000000"/>
                </a:solidFill>
                <a:latin typeface="Barlow" panose="00000500000000000000" pitchFamily="2" charset="0"/>
              </a:rPr>
              <a:t>Zusammenfassung: Was wurde gelernt? Welche Maßnahmen treffen wir für die Umsetzung des Assistenzsystems?</a:t>
            </a:r>
          </a:p>
          <a:p>
            <a:pPr marL="285750" indent="-285750">
              <a:spcAft>
                <a:spcPts val="600"/>
              </a:spcAft>
              <a:buClr>
                <a:srgbClr val="1F8299"/>
              </a:buClr>
              <a:buFont typeface="Arial" panose="020B0604020202020204" pitchFamily="34" charset="0"/>
              <a:buChar char="•"/>
            </a:pPr>
            <a:r>
              <a:rPr lang="de-DE" sz="1800" baseline="30000">
                <a:solidFill>
                  <a:srgbClr val="000000"/>
                </a:solidFill>
                <a:latin typeface="Barlow" panose="00000500000000000000" pitchFamily="2" charset="0"/>
              </a:rPr>
              <a:t>Weiterbearbeitung im Entwicklungsteam</a:t>
            </a:r>
            <a:endParaRPr lang="de-DE" sz="1800" b="0" i="0" u="none" strike="noStrike" baseline="30000">
              <a:solidFill>
                <a:srgbClr val="000000"/>
              </a:solidFill>
              <a:latin typeface="Barlow" panose="00000500000000000000" pitchFamily="2" charset="0"/>
            </a:endParaRPr>
          </a:p>
        </p:txBody>
      </p:sp>
      <p:pic>
        <p:nvPicPr>
          <p:cNvPr id="31" name="Grafik 30">
            <a:extLst>
              <a:ext uri="{FF2B5EF4-FFF2-40B4-BE49-F238E27FC236}">
                <a16:creationId xmlns:a16="http://schemas.microsoft.com/office/drawing/2014/main" id="{12CF8688-F2CE-2003-48CC-A1D0E1AC9E48}"/>
              </a:ext>
            </a:extLst>
          </p:cNvPr>
          <p:cNvPicPr>
            <a:picLocks noChangeAspect="1"/>
          </p:cNvPicPr>
          <p:nvPr/>
        </p:nvPicPr>
        <p:blipFill>
          <a:blip r:embed="rId2" cstate="print">
            <a:extLst>
              <a:ext uri="{28A0092B-C50C-407E-A947-70E740481C1C}">
                <a14:useLocalDpi xmlns:a14="http://schemas.microsoft.com/office/drawing/2010/main" val="0"/>
              </a:ext>
            </a:extLst>
          </a:blip>
          <a:srcRect l="45716" t="-12093"/>
          <a:stretch>
            <a:fillRect/>
          </a:stretch>
        </p:blipFill>
        <p:spPr>
          <a:xfrm>
            <a:off x="4882589" y="3764402"/>
            <a:ext cx="2559610" cy="563737"/>
          </a:xfrm>
          <a:prstGeom prst="rect">
            <a:avLst/>
          </a:prstGeom>
        </p:spPr>
      </p:pic>
      <p:sp>
        <p:nvSpPr>
          <p:cNvPr id="11" name="Textfeld 10">
            <a:extLst>
              <a:ext uri="{FF2B5EF4-FFF2-40B4-BE49-F238E27FC236}">
                <a16:creationId xmlns:a16="http://schemas.microsoft.com/office/drawing/2014/main" id="{64D6914A-6B5E-A44B-0EDC-62B37A6378EC}"/>
              </a:ext>
            </a:extLst>
          </p:cNvPr>
          <p:cNvSpPr txBox="1"/>
          <p:nvPr/>
        </p:nvSpPr>
        <p:spPr>
          <a:xfrm>
            <a:off x="4360089" y="3927897"/>
            <a:ext cx="2983516" cy="523220"/>
          </a:xfrm>
          <a:prstGeom prst="rect">
            <a:avLst/>
          </a:prstGeom>
          <a:noFill/>
        </p:spPr>
        <p:txBody>
          <a:bodyPr wrap="square">
            <a:spAutoFit/>
          </a:bodyPr>
          <a:lstStyle/>
          <a:p>
            <a:r>
              <a:rPr lang="de-DE" sz="1400">
                <a:latin typeface="Barlow SemiBold" panose="00000700000000000000" pitchFamily="2" charset="0"/>
              </a:rPr>
              <a:t>Schritt 2: Systemmodellierung</a:t>
            </a:r>
          </a:p>
          <a:p>
            <a:endParaRPr lang="de-DE" sz="1400">
              <a:latin typeface="Barlow SemiBold" panose="00000700000000000000" pitchFamily="2" charset="0"/>
            </a:endParaRPr>
          </a:p>
        </p:txBody>
      </p:sp>
      <p:sp>
        <p:nvSpPr>
          <p:cNvPr id="13" name="Rechteck: abgerundete Ecken 12">
            <a:extLst>
              <a:ext uri="{FF2B5EF4-FFF2-40B4-BE49-F238E27FC236}">
                <a16:creationId xmlns:a16="http://schemas.microsoft.com/office/drawing/2014/main" id="{9A723B67-A84A-3258-3358-7FB3841FDEF1}"/>
              </a:ext>
            </a:extLst>
          </p:cNvPr>
          <p:cNvSpPr/>
          <p:nvPr/>
        </p:nvSpPr>
        <p:spPr>
          <a:xfrm>
            <a:off x="820224" y="9740500"/>
            <a:ext cx="4062365" cy="502921"/>
          </a:xfrm>
          <a:prstGeom prst="roundRect">
            <a:avLst/>
          </a:prstGeom>
          <a:solidFill>
            <a:srgbClr val="CDEE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sz="1800" i="1" baseline="30000">
              <a:solidFill>
                <a:srgbClr val="000000"/>
              </a:solidFill>
              <a:latin typeface="Barlow" panose="00000500000000000000" pitchFamily="2" charset="0"/>
            </a:endParaRPr>
          </a:p>
          <a:p>
            <a:pPr algn="ctr"/>
            <a:endParaRPr lang="de-DE" sz="1800" i="1" baseline="30000">
              <a:solidFill>
                <a:srgbClr val="000000"/>
              </a:solidFill>
              <a:latin typeface="Barlow" panose="00000500000000000000" pitchFamily="2" charset="0"/>
            </a:endParaRPr>
          </a:p>
          <a:p>
            <a:pPr algn="ctr"/>
            <a:r>
              <a:rPr lang="de-DE" sz="1800" i="1" baseline="30000">
                <a:solidFill>
                  <a:srgbClr val="000000"/>
                </a:solidFill>
                <a:latin typeface="Barlow" panose="00000500000000000000" pitchFamily="2" charset="0"/>
              </a:rPr>
              <a:t>„Mit jedem Baustein kommt  ein neuer Gedanke.“</a:t>
            </a:r>
          </a:p>
          <a:p>
            <a:endParaRPr lang="de-DE" sz="1800" i="1" baseline="30000">
              <a:solidFill>
                <a:srgbClr val="000000"/>
              </a:solidFill>
              <a:latin typeface="Barlow" panose="00000500000000000000" pitchFamily="2" charset="0"/>
            </a:endParaRPr>
          </a:p>
        </p:txBody>
      </p:sp>
    </p:spTree>
    <p:extLst>
      <p:ext uri="{BB962C8B-B14F-4D97-AF65-F5344CB8AC3E}">
        <p14:creationId xmlns:p14="http://schemas.microsoft.com/office/powerpoint/2010/main" val="247176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FB9BB-3CD5-C251-48FB-D0C71C3A1FBF}"/>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9BBE21F-05EA-D662-B8AE-A3127CB60B2C}"/>
              </a:ext>
            </a:extLst>
          </p:cNvPr>
          <p:cNvSpPr txBox="1"/>
          <p:nvPr/>
        </p:nvSpPr>
        <p:spPr>
          <a:xfrm>
            <a:off x="578499" y="838980"/>
            <a:ext cx="3498202" cy="4462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2300" b="0" i="0" u="none" strike="noStrike" kern="1200" cap="none" spc="0" normalizeH="0" baseline="0" noProof="0">
                <a:ln>
                  <a:noFill/>
                </a:ln>
                <a:solidFill>
                  <a:prstClr val="white"/>
                </a:solidFill>
                <a:effectLst/>
                <a:uLnTx/>
                <a:uFillTx/>
                <a:latin typeface="Barlow SemiBold" panose="00000700000000000000" pitchFamily="2" charset="0"/>
                <a:ea typeface="+mn-ea"/>
                <a:cs typeface="+mn-cs"/>
              </a:rPr>
              <a:t>Anwendungsbeispiele</a:t>
            </a:r>
          </a:p>
        </p:txBody>
      </p:sp>
      <p:grpSp>
        <p:nvGrpSpPr>
          <p:cNvPr id="44" name="Gruppieren 43">
            <a:extLst>
              <a:ext uri="{FF2B5EF4-FFF2-40B4-BE49-F238E27FC236}">
                <a16:creationId xmlns:a16="http://schemas.microsoft.com/office/drawing/2014/main" id="{3619618F-282E-1889-4338-7E2D77AE6A4E}"/>
              </a:ext>
            </a:extLst>
          </p:cNvPr>
          <p:cNvGrpSpPr/>
          <p:nvPr/>
        </p:nvGrpSpPr>
        <p:grpSpPr>
          <a:xfrm>
            <a:off x="578499" y="2800384"/>
            <a:ext cx="4715266" cy="502921"/>
            <a:chOff x="-4801315" y="3892622"/>
            <a:chExt cx="4715266" cy="502921"/>
          </a:xfrm>
        </p:grpSpPr>
        <p:pic>
          <p:nvPicPr>
            <p:cNvPr id="6" name="Grafik 5">
              <a:extLst>
                <a:ext uri="{FF2B5EF4-FFF2-40B4-BE49-F238E27FC236}">
                  <a16:creationId xmlns:a16="http://schemas.microsoft.com/office/drawing/2014/main" id="{A6FE2209-C6F5-00E5-AE2F-0E2033BE9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1315" y="3892622"/>
              <a:ext cx="4715266" cy="502921"/>
            </a:xfrm>
            <a:prstGeom prst="rect">
              <a:avLst/>
            </a:prstGeom>
          </p:spPr>
        </p:pic>
        <p:sp>
          <p:nvSpPr>
            <p:cNvPr id="37" name="Textfeld 36">
              <a:extLst>
                <a:ext uri="{FF2B5EF4-FFF2-40B4-BE49-F238E27FC236}">
                  <a16:creationId xmlns:a16="http://schemas.microsoft.com/office/drawing/2014/main" id="{240A62B5-0178-B8CF-53AC-EDB118597BC3}"/>
                </a:ext>
              </a:extLst>
            </p:cNvPr>
            <p:cNvSpPr txBox="1"/>
            <p:nvPr/>
          </p:nvSpPr>
          <p:spPr>
            <a:xfrm>
              <a:off x="-4790616" y="3964506"/>
              <a:ext cx="395898"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prstClr val="white"/>
                  </a:solidFill>
                  <a:effectLst/>
                  <a:uLnTx/>
                  <a:uFillTx/>
                  <a:latin typeface="Barlow SemiBold" panose="00000700000000000000" pitchFamily="2" charset="0"/>
                  <a:ea typeface="+mn-ea"/>
                  <a:cs typeface="+mn-cs"/>
                </a:rPr>
                <a:t>1</a:t>
              </a:r>
            </a:p>
          </p:txBody>
        </p:sp>
        <p:sp>
          <p:nvSpPr>
            <p:cNvPr id="38" name="Textfeld 37">
              <a:extLst>
                <a:ext uri="{FF2B5EF4-FFF2-40B4-BE49-F238E27FC236}">
                  <a16:creationId xmlns:a16="http://schemas.microsoft.com/office/drawing/2014/main" id="{6791CB4E-C907-2DF3-E522-6F4D3DBF6F4C}"/>
                </a:ext>
              </a:extLst>
            </p:cNvPr>
            <p:cNvSpPr txBox="1"/>
            <p:nvPr/>
          </p:nvSpPr>
          <p:spPr>
            <a:xfrm>
              <a:off x="-4272801" y="3990044"/>
              <a:ext cx="3756661" cy="29238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00" b="0" i="0" u="none" strike="noStrike" kern="1200" cap="none" spc="0" normalizeH="0" baseline="0" noProof="0">
                  <a:ln>
                    <a:noFill/>
                  </a:ln>
                  <a:solidFill>
                    <a:srgbClr val="333333"/>
                  </a:solidFill>
                  <a:effectLst/>
                  <a:uLnTx/>
                  <a:uFillTx/>
                  <a:latin typeface="Barlow SemiBold" panose="00000700000000000000" pitchFamily="2" charset="0"/>
                  <a:ea typeface="+mn-ea"/>
                  <a:cs typeface="+mn-cs"/>
                </a:rPr>
                <a:t>Beispiel für Aktivierung</a:t>
              </a:r>
            </a:p>
          </p:txBody>
        </p:sp>
      </p:grpSp>
      <p:grpSp>
        <p:nvGrpSpPr>
          <p:cNvPr id="3" name="Gruppieren 2">
            <a:extLst>
              <a:ext uri="{FF2B5EF4-FFF2-40B4-BE49-F238E27FC236}">
                <a16:creationId xmlns:a16="http://schemas.microsoft.com/office/drawing/2014/main" id="{4C9C9A92-1C1E-982B-A122-BE03616BB08F}"/>
              </a:ext>
            </a:extLst>
          </p:cNvPr>
          <p:cNvGrpSpPr/>
          <p:nvPr/>
        </p:nvGrpSpPr>
        <p:grpSpPr>
          <a:xfrm>
            <a:off x="627710" y="5607084"/>
            <a:ext cx="4715266" cy="502921"/>
            <a:chOff x="-4801315" y="3892622"/>
            <a:chExt cx="4715266" cy="502921"/>
          </a:xfrm>
        </p:grpSpPr>
        <p:pic>
          <p:nvPicPr>
            <p:cNvPr id="4" name="Grafik 3">
              <a:extLst>
                <a:ext uri="{FF2B5EF4-FFF2-40B4-BE49-F238E27FC236}">
                  <a16:creationId xmlns:a16="http://schemas.microsoft.com/office/drawing/2014/main" id="{9539AB31-7A0D-DA44-56BA-6BA795BCE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1315" y="3892622"/>
              <a:ext cx="4715266" cy="502921"/>
            </a:xfrm>
            <a:prstGeom prst="rect">
              <a:avLst/>
            </a:prstGeom>
          </p:spPr>
        </p:pic>
        <p:sp>
          <p:nvSpPr>
            <p:cNvPr id="7" name="Textfeld 6">
              <a:extLst>
                <a:ext uri="{FF2B5EF4-FFF2-40B4-BE49-F238E27FC236}">
                  <a16:creationId xmlns:a16="http://schemas.microsoft.com/office/drawing/2014/main" id="{7E8FE101-EE6C-C52D-DE36-80AAF356B3AF}"/>
                </a:ext>
              </a:extLst>
            </p:cNvPr>
            <p:cNvSpPr txBox="1"/>
            <p:nvPr/>
          </p:nvSpPr>
          <p:spPr>
            <a:xfrm>
              <a:off x="-4790616" y="3964506"/>
              <a:ext cx="395898"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prstClr val="white"/>
                  </a:solidFill>
                  <a:effectLst/>
                  <a:uLnTx/>
                  <a:uFillTx/>
                  <a:latin typeface="Barlow SemiBold" panose="00000700000000000000" pitchFamily="2" charset="0"/>
                  <a:ea typeface="+mn-ea"/>
                  <a:cs typeface="+mn-cs"/>
                </a:rPr>
                <a:t>2</a:t>
              </a:r>
            </a:p>
          </p:txBody>
        </p:sp>
        <p:sp>
          <p:nvSpPr>
            <p:cNvPr id="11" name="Textfeld 10">
              <a:extLst>
                <a:ext uri="{FF2B5EF4-FFF2-40B4-BE49-F238E27FC236}">
                  <a16:creationId xmlns:a16="http://schemas.microsoft.com/office/drawing/2014/main" id="{5ED62490-801D-6090-48E5-293A68C6FBA7}"/>
                </a:ext>
              </a:extLst>
            </p:cNvPr>
            <p:cNvSpPr txBox="1"/>
            <p:nvPr/>
          </p:nvSpPr>
          <p:spPr>
            <a:xfrm>
              <a:off x="-4272801" y="3990044"/>
              <a:ext cx="3756661" cy="29238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00" b="0" i="0" u="none" strike="noStrike" kern="1200" cap="none" spc="0" normalizeH="0" baseline="0" noProof="0">
                  <a:ln>
                    <a:noFill/>
                  </a:ln>
                  <a:solidFill>
                    <a:srgbClr val="333333"/>
                  </a:solidFill>
                  <a:effectLst/>
                  <a:uLnTx/>
                  <a:uFillTx/>
                  <a:latin typeface="Barlow SemiBold" panose="00000700000000000000" pitchFamily="2" charset="0"/>
                  <a:ea typeface="+mn-ea"/>
                  <a:cs typeface="+mn-cs"/>
                </a:rPr>
                <a:t>Beispiel für Szenario zu Datenschutz-Risiko</a:t>
              </a:r>
            </a:p>
          </p:txBody>
        </p:sp>
      </p:grpSp>
      <p:sp>
        <p:nvSpPr>
          <p:cNvPr id="22" name="Textfeld 21">
            <a:extLst>
              <a:ext uri="{FF2B5EF4-FFF2-40B4-BE49-F238E27FC236}">
                <a16:creationId xmlns:a16="http://schemas.microsoft.com/office/drawing/2014/main" id="{2C6EB2AB-7054-36A9-1870-FCDF09443561}"/>
              </a:ext>
            </a:extLst>
          </p:cNvPr>
          <p:cNvSpPr txBox="1"/>
          <p:nvPr/>
        </p:nvSpPr>
        <p:spPr>
          <a:xfrm>
            <a:off x="3404640" y="3504777"/>
            <a:ext cx="3778250" cy="154914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
                <a:srgbClr val="B1D285"/>
              </a:buClr>
              <a:buSzTx/>
              <a:buFontTx/>
              <a:buNone/>
              <a:tabLst/>
              <a:defRPr/>
            </a:pPr>
            <a:r>
              <a:rPr kumimoji="0" lang="de-DE"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rPr>
              <a:t>Fragestellung: </a:t>
            </a:r>
            <a:br>
              <a:rPr kumimoji="0" lang="de-DE"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rPr>
            </a:br>
            <a:r>
              <a:rPr kumimoji="0" lang="de-DE" sz="1400" b="0" i="0" u="none" strike="noStrike" kern="1200" cap="none" spc="0" normalizeH="0" baseline="30000" noProof="0">
                <a:ln>
                  <a:noFill/>
                </a:ln>
                <a:solidFill>
                  <a:srgbClr val="000000"/>
                </a:solidFill>
                <a:effectLst/>
                <a:uLnTx/>
                <a:uFillTx/>
                <a:latin typeface="Barlow" panose="00000500000000000000" pitchFamily="2" charset="0"/>
                <a:ea typeface="+mn-ea"/>
                <a:cs typeface="+mn-cs"/>
              </a:rPr>
              <a:t>	</a:t>
            </a:r>
          </a:p>
          <a:p>
            <a:pPr marL="285750" marR="0" lvl="0" indent="-285750" algn="l" defTabSz="685800" rtl="0" eaLnBrk="1" fontAlgn="auto" latinLnBrk="0" hangingPunct="1">
              <a:lnSpc>
                <a:spcPct val="100000"/>
              </a:lnSpc>
              <a:spcBef>
                <a:spcPts val="0"/>
              </a:spcBef>
              <a:spcAft>
                <a:spcPts val="0"/>
              </a:spcAft>
              <a:buClr>
                <a:srgbClr val="EF790C"/>
              </a:buClr>
              <a:buSzTx/>
              <a:buFont typeface="Arial" panose="020B0604020202020204" pitchFamily="34" charset="0"/>
              <a:buChar char="•"/>
              <a:tabLst/>
              <a:defRPr/>
            </a:pPr>
            <a:r>
              <a:rPr lang="de-DE" sz="1800" baseline="30000">
                <a:solidFill>
                  <a:srgbClr val="000000"/>
                </a:solidFill>
                <a:latin typeface="Barlow" panose="00000500000000000000" pitchFamily="2" charset="0"/>
              </a:rPr>
              <a:t>Welche Rolle habe ich im Unternehmen?</a:t>
            </a:r>
          </a:p>
          <a:p>
            <a:pPr marL="285750" marR="0" lvl="0" indent="-285750" algn="l" defTabSz="685800" rtl="0" eaLnBrk="1" fontAlgn="auto" latinLnBrk="0" hangingPunct="1">
              <a:lnSpc>
                <a:spcPct val="100000"/>
              </a:lnSpc>
              <a:spcBef>
                <a:spcPts val="0"/>
              </a:spcBef>
              <a:spcAft>
                <a:spcPts val="0"/>
              </a:spcAft>
              <a:buClr>
                <a:srgbClr val="EF790C"/>
              </a:buClr>
              <a:buSzTx/>
              <a:buFont typeface="Arial" panose="020B0604020202020204" pitchFamily="34" charset="0"/>
              <a:buChar char="•"/>
              <a:tabLst/>
              <a:defRPr/>
            </a:pPr>
            <a:r>
              <a:rPr kumimoji="0" lang="de-DE" sz="1800" b="0" i="0" u="none" strike="noStrike" kern="1200" cap="none" spc="0" normalizeH="0" baseline="30000" noProof="0">
                <a:ln>
                  <a:noFill/>
                </a:ln>
                <a:solidFill>
                  <a:srgbClr val="000000"/>
                </a:solidFill>
                <a:effectLst/>
                <a:uLnTx/>
                <a:uFillTx/>
                <a:latin typeface="Barlow" panose="00000500000000000000" pitchFamily="2" charset="0"/>
                <a:ea typeface="+mn-ea"/>
                <a:cs typeface="+mn-cs"/>
              </a:rPr>
              <a:t>Bearbeitungszeit individuell: 5 Minuten</a:t>
            </a:r>
          </a:p>
          <a:p>
            <a:pPr marL="0" marR="0" lvl="0" indent="0" algn="l" defTabSz="685800" rtl="0" eaLnBrk="1" fontAlgn="auto" latinLnBrk="0" hangingPunct="1">
              <a:lnSpc>
                <a:spcPct val="100000"/>
              </a:lnSpc>
              <a:spcBef>
                <a:spcPts val="0"/>
              </a:spcBef>
              <a:spcAft>
                <a:spcPts val="0"/>
              </a:spcAft>
              <a:buClr>
                <a:srgbClr val="B1D285"/>
              </a:buClr>
              <a:buSzTx/>
              <a:buFontTx/>
              <a:buNone/>
              <a:tabLst/>
              <a:defRPr/>
            </a:pPr>
            <a:endParaRPr kumimoji="0" lang="de-DE"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endParaRPr>
          </a:p>
          <a:p>
            <a:pPr marL="0" marR="0" lvl="0" indent="0" algn="l" defTabSz="685800" rtl="0" eaLnBrk="1" fontAlgn="auto" latinLnBrk="0" hangingPunct="1">
              <a:lnSpc>
                <a:spcPct val="100000"/>
              </a:lnSpc>
              <a:spcBef>
                <a:spcPts val="0"/>
              </a:spcBef>
              <a:spcAft>
                <a:spcPts val="0"/>
              </a:spcAft>
              <a:buClr>
                <a:srgbClr val="B1D285"/>
              </a:buClr>
              <a:buSzTx/>
              <a:buFontTx/>
              <a:buNone/>
              <a:tabLst/>
              <a:defRPr/>
            </a:pPr>
            <a:r>
              <a:rPr kumimoji="0" lang="de-DE"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rPr>
              <a:t>Vorstellungsrunde:</a:t>
            </a:r>
            <a:br>
              <a:rPr kumimoji="0" lang="de-DE"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rPr>
            </a:br>
            <a:r>
              <a:rPr kumimoji="0" lang="de-DE" sz="1400" b="0" i="0" u="none" strike="noStrike" kern="1200" cap="none" spc="0" normalizeH="0" baseline="30000" noProof="0">
                <a:ln>
                  <a:noFill/>
                </a:ln>
                <a:solidFill>
                  <a:srgbClr val="000000"/>
                </a:solidFill>
                <a:effectLst/>
                <a:uLnTx/>
                <a:uFillTx/>
                <a:latin typeface="Barlow" panose="00000500000000000000" pitchFamily="2" charset="0"/>
                <a:ea typeface="+mn-ea"/>
                <a:cs typeface="+mn-cs"/>
              </a:rPr>
              <a:t>	</a:t>
            </a:r>
          </a:p>
          <a:p>
            <a:pPr marL="285750" marR="0" lvl="0" indent="-285750" algn="l" defTabSz="685800" rtl="0" eaLnBrk="1" fontAlgn="auto" latinLnBrk="0" hangingPunct="1">
              <a:lnSpc>
                <a:spcPct val="100000"/>
              </a:lnSpc>
              <a:spcBef>
                <a:spcPts val="0"/>
              </a:spcBef>
              <a:spcAft>
                <a:spcPts val="0"/>
              </a:spcAft>
              <a:buClr>
                <a:srgbClr val="EF790C"/>
              </a:buClr>
              <a:buSzTx/>
              <a:buFont typeface="Arial" panose="020B0604020202020204" pitchFamily="34" charset="0"/>
              <a:buChar char="•"/>
              <a:tabLst/>
              <a:defRPr/>
            </a:pPr>
            <a:r>
              <a:rPr kumimoji="0" lang="de-DE" sz="1800" b="0" i="0" u="none" strike="noStrike" kern="1200" cap="none" spc="0" normalizeH="0" baseline="30000" noProof="0">
                <a:ln>
                  <a:noFill/>
                </a:ln>
                <a:solidFill>
                  <a:srgbClr val="000000"/>
                </a:solidFill>
                <a:effectLst/>
                <a:uLnTx/>
                <a:uFillTx/>
                <a:latin typeface="Barlow" panose="00000500000000000000" pitchFamily="2" charset="0"/>
                <a:ea typeface="+mn-ea"/>
                <a:cs typeface="+mn-cs"/>
              </a:rPr>
              <a:t>die Teilnehmenden stellen ihr jeweils individuell</a:t>
            </a:r>
            <a:r>
              <a:rPr lang="de-DE" sz="1800" baseline="30000">
                <a:solidFill>
                  <a:srgbClr val="000000"/>
                </a:solidFill>
                <a:latin typeface="Barlow" panose="00000500000000000000" pitchFamily="2" charset="0"/>
              </a:rPr>
              <a:t> angefertigtes LEGO-Szenario vor </a:t>
            </a:r>
            <a:endParaRPr kumimoji="0" lang="de-DE" sz="1800" b="0" i="0" u="none" strike="noStrike" kern="1200" cap="none" spc="0" normalizeH="0" baseline="30000" noProof="0">
              <a:ln>
                <a:noFill/>
              </a:ln>
              <a:solidFill>
                <a:srgbClr val="000000"/>
              </a:solidFill>
              <a:effectLst/>
              <a:uLnTx/>
              <a:uFillTx/>
              <a:latin typeface="Barlow" panose="00000500000000000000" pitchFamily="2" charset="0"/>
              <a:ea typeface="+mn-ea"/>
              <a:cs typeface="+mn-cs"/>
            </a:endParaRPr>
          </a:p>
        </p:txBody>
      </p:sp>
      <p:sp>
        <p:nvSpPr>
          <p:cNvPr id="23" name="Textfeld 22">
            <a:extLst>
              <a:ext uri="{FF2B5EF4-FFF2-40B4-BE49-F238E27FC236}">
                <a16:creationId xmlns:a16="http://schemas.microsoft.com/office/drawing/2014/main" id="{0CC4DCF5-5EE2-90F0-2B3C-EDED2B38713A}"/>
              </a:ext>
            </a:extLst>
          </p:cNvPr>
          <p:cNvSpPr txBox="1"/>
          <p:nvPr/>
        </p:nvSpPr>
        <p:spPr>
          <a:xfrm>
            <a:off x="3370875" y="6318285"/>
            <a:ext cx="3778250" cy="22057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
                <a:srgbClr val="B1D285"/>
              </a:buClr>
              <a:buSzTx/>
              <a:buFontTx/>
              <a:buNone/>
              <a:tabLst/>
              <a:defRPr/>
            </a:pPr>
            <a:r>
              <a:rPr kumimoji="0" lang="de-DE"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rPr>
              <a:t>Fragestellung: </a:t>
            </a:r>
            <a:br>
              <a:rPr kumimoji="0" lang="de-DE"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rPr>
            </a:br>
            <a:r>
              <a:rPr kumimoji="0" lang="de-DE" sz="1400" b="0" i="0" u="none" strike="noStrike" kern="1200" cap="none" spc="0" normalizeH="0" baseline="30000" noProof="0">
                <a:ln>
                  <a:noFill/>
                </a:ln>
                <a:solidFill>
                  <a:srgbClr val="000000"/>
                </a:solidFill>
                <a:effectLst/>
                <a:uLnTx/>
                <a:uFillTx/>
                <a:latin typeface="Barlow" panose="00000500000000000000" pitchFamily="2" charset="0"/>
                <a:ea typeface="+mn-ea"/>
                <a:cs typeface="+mn-cs"/>
              </a:rPr>
              <a:t>	</a:t>
            </a:r>
          </a:p>
          <a:p>
            <a:pPr marL="285750" marR="0" lvl="0" indent="-285750" algn="l" defTabSz="685800" rtl="0" eaLnBrk="1" fontAlgn="auto" latinLnBrk="0" hangingPunct="1">
              <a:lnSpc>
                <a:spcPct val="100000"/>
              </a:lnSpc>
              <a:spcBef>
                <a:spcPts val="0"/>
              </a:spcBef>
              <a:spcAft>
                <a:spcPts val="0"/>
              </a:spcAft>
              <a:buClr>
                <a:srgbClr val="EF790C"/>
              </a:buClr>
              <a:buSzTx/>
              <a:buFont typeface="Arial" panose="020B0604020202020204" pitchFamily="34" charset="0"/>
              <a:buChar char="•"/>
              <a:tabLst/>
              <a:defRPr/>
            </a:pPr>
            <a:r>
              <a:rPr kumimoji="0" lang="de-DE" sz="1800" b="0" i="0" u="none" strike="noStrike" kern="1200" cap="none" spc="0" normalizeH="0" baseline="30000" noProof="0">
                <a:ln>
                  <a:noFill/>
                </a:ln>
                <a:solidFill>
                  <a:srgbClr val="000000"/>
                </a:solidFill>
                <a:effectLst/>
                <a:uLnTx/>
                <a:uFillTx/>
                <a:latin typeface="Barlow" panose="00000500000000000000" pitchFamily="2" charset="0"/>
                <a:ea typeface="+mn-ea"/>
                <a:cs typeface="+mn-cs"/>
              </a:rPr>
              <a:t>die Teilnehmenden bauen individuell ein LEGO-Szenario zu einem Risiko, welches sie im geplanten Assistenzsystem sehen</a:t>
            </a:r>
          </a:p>
          <a:p>
            <a:pPr marL="0" marR="0" lvl="0" indent="0" algn="l" defTabSz="685800" rtl="0" eaLnBrk="1" fontAlgn="auto" latinLnBrk="0" hangingPunct="1">
              <a:lnSpc>
                <a:spcPct val="100000"/>
              </a:lnSpc>
              <a:spcBef>
                <a:spcPts val="0"/>
              </a:spcBef>
              <a:spcAft>
                <a:spcPts val="0"/>
              </a:spcAft>
              <a:buClr>
                <a:srgbClr val="B1D285"/>
              </a:buClr>
              <a:buSzTx/>
              <a:buFontTx/>
              <a:buNone/>
              <a:tabLst/>
              <a:defRPr/>
            </a:pPr>
            <a:endParaRPr lang="de-DE" sz="1400" b="1" baseline="30000">
              <a:solidFill>
                <a:srgbClr val="000000"/>
              </a:solidFill>
              <a:latin typeface="Barlow" panose="00000500000000000000" pitchFamily="2" charset="0"/>
            </a:endParaRPr>
          </a:p>
          <a:p>
            <a:pPr lvl="0">
              <a:buClr>
                <a:srgbClr val="B1D285"/>
              </a:buClr>
              <a:defRPr/>
            </a:pPr>
            <a:r>
              <a:rPr lang="de-DE" sz="1400" b="1" baseline="30000">
                <a:solidFill>
                  <a:srgbClr val="000000"/>
                </a:solidFill>
                <a:latin typeface="Barlow" panose="00000500000000000000" pitchFamily="2" charset="0"/>
              </a:rPr>
              <a:t>Vorstellungsrunde:</a:t>
            </a:r>
            <a:br>
              <a:rPr lang="de-DE" sz="1400" b="1" baseline="30000">
                <a:solidFill>
                  <a:srgbClr val="000000"/>
                </a:solidFill>
                <a:latin typeface="Barlow" panose="00000500000000000000" pitchFamily="2" charset="0"/>
              </a:rPr>
            </a:br>
            <a:r>
              <a:rPr lang="de-DE" sz="1400" b="1" baseline="30000">
                <a:solidFill>
                  <a:srgbClr val="000000"/>
                </a:solidFill>
                <a:latin typeface="Barlow" panose="00000500000000000000" pitchFamily="2" charset="0"/>
              </a:rPr>
              <a:t>	</a:t>
            </a:r>
          </a:p>
          <a:p>
            <a:pPr marL="285750" lvl="0" indent="-285750">
              <a:buClr>
                <a:srgbClr val="EF790C"/>
              </a:buClr>
              <a:buFont typeface="Arial" panose="020B0604020202020204" pitchFamily="34" charset="0"/>
              <a:buChar char="•"/>
              <a:defRPr/>
            </a:pPr>
            <a:r>
              <a:rPr lang="de-DE" sz="1800" baseline="30000">
                <a:solidFill>
                  <a:srgbClr val="000000"/>
                </a:solidFill>
                <a:latin typeface="Barlow" panose="00000500000000000000" pitchFamily="2" charset="0"/>
              </a:rPr>
              <a:t>Die Teilnehmenden stellen ihr jeweils individuell angefertigtes LEGO-Szenario vor, die beschriebenen Risiken werden dokumentiert</a:t>
            </a:r>
          </a:p>
          <a:p>
            <a:pPr marL="0" marR="0" lvl="0" indent="0" algn="l" defTabSz="685800" rtl="0" eaLnBrk="1" fontAlgn="auto" latinLnBrk="0" hangingPunct="1">
              <a:lnSpc>
                <a:spcPct val="100000"/>
              </a:lnSpc>
              <a:spcBef>
                <a:spcPts val="0"/>
              </a:spcBef>
              <a:spcAft>
                <a:spcPts val="0"/>
              </a:spcAft>
              <a:buClr>
                <a:srgbClr val="B1D285"/>
              </a:buClr>
              <a:buSzTx/>
              <a:buFontTx/>
              <a:buNone/>
              <a:tabLst/>
              <a:defRPr/>
            </a:pPr>
            <a:br>
              <a:rPr kumimoji="0" lang="de-DE"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rPr>
            </a:br>
            <a:r>
              <a:rPr kumimoji="0" lang="de-DE" sz="1400" b="0" i="0" u="none" strike="noStrike" kern="1200" cap="none" spc="0" normalizeH="0" baseline="30000" noProof="0">
                <a:ln>
                  <a:noFill/>
                </a:ln>
                <a:solidFill>
                  <a:srgbClr val="000000"/>
                </a:solidFill>
                <a:effectLst/>
                <a:uLnTx/>
                <a:uFillTx/>
                <a:latin typeface="Barlow" panose="00000500000000000000" pitchFamily="2" charset="0"/>
                <a:ea typeface="+mn-ea"/>
                <a:cs typeface="+mn-cs"/>
              </a:rPr>
              <a:t>	</a:t>
            </a:r>
          </a:p>
        </p:txBody>
      </p:sp>
      <p:pic>
        <p:nvPicPr>
          <p:cNvPr id="10" name="Grafik 9">
            <a:extLst>
              <a:ext uri="{FF2B5EF4-FFF2-40B4-BE49-F238E27FC236}">
                <a16:creationId xmlns:a16="http://schemas.microsoft.com/office/drawing/2014/main" id="{08C6ACF9-D53F-3C68-FE32-719332A531EE}"/>
              </a:ext>
            </a:extLst>
          </p:cNvPr>
          <p:cNvPicPr>
            <a:picLocks noChangeAspect="1"/>
          </p:cNvPicPr>
          <p:nvPr/>
        </p:nvPicPr>
        <p:blipFill>
          <a:blip r:embed="rId3"/>
          <a:srcRect b="10655"/>
          <a:stretch>
            <a:fillRect/>
          </a:stretch>
        </p:blipFill>
        <p:spPr>
          <a:xfrm>
            <a:off x="609501" y="6318286"/>
            <a:ext cx="2584523" cy="1924285"/>
          </a:xfrm>
          <a:prstGeom prst="rect">
            <a:avLst/>
          </a:prstGeom>
        </p:spPr>
      </p:pic>
      <p:pic>
        <p:nvPicPr>
          <p:cNvPr id="13" name="Grafik 12">
            <a:extLst>
              <a:ext uri="{FF2B5EF4-FFF2-40B4-BE49-F238E27FC236}">
                <a16:creationId xmlns:a16="http://schemas.microsoft.com/office/drawing/2014/main" id="{75979702-8A7E-A89C-928E-887655C4C464}"/>
              </a:ext>
            </a:extLst>
          </p:cNvPr>
          <p:cNvPicPr>
            <a:picLocks noChangeAspect="1"/>
          </p:cNvPicPr>
          <p:nvPr/>
        </p:nvPicPr>
        <p:blipFill>
          <a:blip r:embed="rId4"/>
          <a:srcRect r="2737"/>
          <a:stretch>
            <a:fillRect/>
          </a:stretch>
        </p:blipFill>
        <p:spPr>
          <a:xfrm>
            <a:off x="638409" y="3520702"/>
            <a:ext cx="2584523" cy="1915129"/>
          </a:xfrm>
          <a:prstGeom prst="rect">
            <a:avLst/>
          </a:prstGeom>
        </p:spPr>
      </p:pic>
      <p:pic>
        <p:nvPicPr>
          <p:cNvPr id="15" name="Grafik 14">
            <a:extLst>
              <a:ext uri="{FF2B5EF4-FFF2-40B4-BE49-F238E27FC236}">
                <a16:creationId xmlns:a16="http://schemas.microsoft.com/office/drawing/2014/main" id="{4E73D598-E5BA-119F-5F1E-734ABA61E947}"/>
              </a:ext>
            </a:extLst>
          </p:cNvPr>
          <p:cNvPicPr>
            <a:picLocks noChangeAspect="1"/>
          </p:cNvPicPr>
          <p:nvPr/>
        </p:nvPicPr>
        <p:blipFill>
          <a:blip r:embed="rId5"/>
          <a:stretch>
            <a:fillRect/>
          </a:stretch>
        </p:blipFill>
        <p:spPr>
          <a:xfrm>
            <a:off x="3404640" y="8159392"/>
            <a:ext cx="3545534" cy="572906"/>
          </a:xfrm>
          <a:prstGeom prst="rect">
            <a:avLst/>
          </a:prstGeom>
        </p:spPr>
      </p:pic>
      <p:pic>
        <p:nvPicPr>
          <p:cNvPr id="17" name="Grafik 16" descr="Sanduhr abgelaufen mit einfarbiger Füllung">
            <a:extLst>
              <a:ext uri="{FF2B5EF4-FFF2-40B4-BE49-F238E27FC236}">
                <a16:creationId xmlns:a16="http://schemas.microsoft.com/office/drawing/2014/main" id="{778B43BA-EFFA-3347-CE81-459C9C31F5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79943" y="3423877"/>
            <a:ext cx="317206" cy="317206"/>
          </a:xfrm>
          <a:prstGeom prst="rect">
            <a:avLst/>
          </a:prstGeom>
        </p:spPr>
      </p:pic>
      <p:sp>
        <p:nvSpPr>
          <p:cNvPr id="18" name="Textfeld 17">
            <a:extLst>
              <a:ext uri="{FF2B5EF4-FFF2-40B4-BE49-F238E27FC236}">
                <a16:creationId xmlns:a16="http://schemas.microsoft.com/office/drawing/2014/main" id="{1A5667A2-844B-40BF-DEF7-0EE350A8E3C3}"/>
              </a:ext>
            </a:extLst>
          </p:cNvPr>
          <p:cNvSpPr txBox="1"/>
          <p:nvPr/>
        </p:nvSpPr>
        <p:spPr>
          <a:xfrm>
            <a:off x="5888990" y="4312688"/>
            <a:ext cx="773748" cy="23596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
                <a:srgbClr val="B1D285"/>
              </a:buClr>
              <a:buSzTx/>
              <a:buFontTx/>
              <a:buNone/>
              <a:tabLst/>
              <a:defRPr/>
            </a:pPr>
            <a:r>
              <a:rPr kumimoji="0" lang="fr-FR"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rPr>
              <a:t>1 min. </a:t>
            </a:r>
            <a:r>
              <a:rPr kumimoji="0" lang="fr-FR" sz="1400" b="1" i="0" u="none" strike="noStrike" kern="1200" cap="none" spc="0" normalizeH="0" baseline="30000" noProof="0" err="1">
                <a:ln>
                  <a:noFill/>
                </a:ln>
                <a:solidFill>
                  <a:srgbClr val="000000"/>
                </a:solidFill>
                <a:effectLst/>
                <a:uLnTx/>
                <a:uFillTx/>
                <a:latin typeface="Barlow" panose="00000500000000000000" pitchFamily="2" charset="0"/>
                <a:ea typeface="+mn-ea"/>
                <a:cs typeface="+mn-cs"/>
              </a:rPr>
              <a:t>p.P.</a:t>
            </a:r>
            <a:endParaRPr kumimoji="0" lang="de-DE" sz="1400" b="0" i="0" u="none" strike="noStrike" kern="1200" cap="none" spc="0" normalizeH="0" baseline="30000" noProof="0">
              <a:ln>
                <a:noFill/>
              </a:ln>
              <a:solidFill>
                <a:srgbClr val="000000"/>
              </a:solidFill>
              <a:effectLst/>
              <a:uLnTx/>
              <a:uFillTx/>
              <a:latin typeface="Barlow" panose="00000500000000000000" pitchFamily="2" charset="0"/>
              <a:ea typeface="+mn-ea"/>
              <a:cs typeface="+mn-cs"/>
            </a:endParaRPr>
          </a:p>
        </p:txBody>
      </p:sp>
      <p:pic>
        <p:nvPicPr>
          <p:cNvPr id="21" name="Grafik 20" descr="Sanduhr abgelaufen mit einfarbiger Füllung">
            <a:extLst>
              <a:ext uri="{FF2B5EF4-FFF2-40B4-BE49-F238E27FC236}">
                <a16:creationId xmlns:a16="http://schemas.microsoft.com/office/drawing/2014/main" id="{E42BBE87-890C-DEC8-912B-45A44FAF6F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79943" y="4216564"/>
            <a:ext cx="317206" cy="317206"/>
          </a:xfrm>
          <a:prstGeom prst="rect">
            <a:avLst/>
          </a:prstGeom>
        </p:spPr>
      </p:pic>
      <p:sp>
        <p:nvSpPr>
          <p:cNvPr id="24" name="Textfeld 23">
            <a:extLst>
              <a:ext uri="{FF2B5EF4-FFF2-40B4-BE49-F238E27FC236}">
                <a16:creationId xmlns:a16="http://schemas.microsoft.com/office/drawing/2014/main" id="{9C820A01-0C50-2848-50FF-7A316A73FEBA}"/>
              </a:ext>
            </a:extLst>
          </p:cNvPr>
          <p:cNvSpPr txBox="1"/>
          <p:nvPr/>
        </p:nvSpPr>
        <p:spPr>
          <a:xfrm>
            <a:off x="5888991" y="3523829"/>
            <a:ext cx="575991" cy="23596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
                <a:srgbClr val="B1D285"/>
              </a:buClr>
              <a:buSzTx/>
              <a:buFontTx/>
              <a:buNone/>
              <a:tabLst/>
              <a:defRPr/>
            </a:pPr>
            <a:r>
              <a:rPr kumimoji="0" lang="fr-FR"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rPr>
              <a:t>5 min.</a:t>
            </a:r>
            <a:endParaRPr kumimoji="0" lang="de-DE" sz="1400" b="0" i="0" u="none" strike="noStrike" kern="1200" cap="none" spc="0" normalizeH="0" baseline="30000" noProof="0">
              <a:ln>
                <a:noFill/>
              </a:ln>
              <a:solidFill>
                <a:srgbClr val="000000"/>
              </a:solidFill>
              <a:effectLst/>
              <a:uLnTx/>
              <a:uFillTx/>
              <a:latin typeface="Barlow" panose="00000500000000000000" pitchFamily="2" charset="0"/>
              <a:ea typeface="+mn-ea"/>
              <a:cs typeface="+mn-cs"/>
            </a:endParaRPr>
          </a:p>
        </p:txBody>
      </p:sp>
      <p:pic>
        <p:nvPicPr>
          <p:cNvPr id="32" name="Grafik 31" descr="Sanduhr abgelaufen mit einfarbiger Füllung">
            <a:extLst>
              <a:ext uri="{FF2B5EF4-FFF2-40B4-BE49-F238E27FC236}">
                <a16:creationId xmlns:a16="http://schemas.microsoft.com/office/drawing/2014/main" id="{5E1276AD-D5A0-4F38-56D1-2B83A31D1A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79943" y="6239252"/>
            <a:ext cx="317206" cy="317206"/>
          </a:xfrm>
          <a:prstGeom prst="rect">
            <a:avLst/>
          </a:prstGeom>
        </p:spPr>
      </p:pic>
      <p:sp>
        <p:nvSpPr>
          <p:cNvPr id="33" name="Textfeld 32">
            <a:extLst>
              <a:ext uri="{FF2B5EF4-FFF2-40B4-BE49-F238E27FC236}">
                <a16:creationId xmlns:a16="http://schemas.microsoft.com/office/drawing/2014/main" id="{4B87CD0E-7D08-6486-9482-0E3FB08D073F}"/>
              </a:ext>
            </a:extLst>
          </p:cNvPr>
          <p:cNvSpPr txBox="1"/>
          <p:nvPr/>
        </p:nvSpPr>
        <p:spPr>
          <a:xfrm>
            <a:off x="5888991" y="6320157"/>
            <a:ext cx="575991" cy="23596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
                <a:srgbClr val="B1D285"/>
              </a:buClr>
              <a:buSzTx/>
              <a:buFontTx/>
              <a:buNone/>
              <a:tabLst/>
              <a:defRPr/>
            </a:pPr>
            <a:r>
              <a:rPr kumimoji="0" lang="fr-FR"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rPr>
              <a:t>10 min.</a:t>
            </a:r>
            <a:endParaRPr kumimoji="0" lang="de-DE" sz="1400" b="0" i="0" u="none" strike="noStrike" kern="1200" cap="none" spc="0" normalizeH="0" baseline="30000" noProof="0">
              <a:ln>
                <a:noFill/>
              </a:ln>
              <a:solidFill>
                <a:srgbClr val="000000"/>
              </a:solidFill>
              <a:effectLst/>
              <a:uLnTx/>
              <a:uFillTx/>
              <a:latin typeface="Barlow" panose="00000500000000000000" pitchFamily="2" charset="0"/>
              <a:ea typeface="+mn-ea"/>
              <a:cs typeface="+mn-cs"/>
            </a:endParaRPr>
          </a:p>
        </p:txBody>
      </p:sp>
      <p:pic>
        <p:nvPicPr>
          <p:cNvPr id="34" name="Grafik 33" descr="Sanduhr abgelaufen mit einfarbiger Füllung">
            <a:extLst>
              <a:ext uri="{FF2B5EF4-FFF2-40B4-BE49-F238E27FC236}">
                <a16:creationId xmlns:a16="http://schemas.microsoft.com/office/drawing/2014/main" id="{5B26087B-A017-29AA-B1F2-943F7D9C72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79935" y="7210805"/>
            <a:ext cx="317206" cy="317206"/>
          </a:xfrm>
          <a:prstGeom prst="rect">
            <a:avLst/>
          </a:prstGeom>
        </p:spPr>
      </p:pic>
      <p:sp>
        <p:nvSpPr>
          <p:cNvPr id="35" name="Textfeld 34">
            <a:extLst>
              <a:ext uri="{FF2B5EF4-FFF2-40B4-BE49-F238E27FC236}">
                <a16:creationId xmlns:a16="http://schemas.microsoft.com/office/drawing/2014/main" id="{86C46D9B-63F6-D272-CE44-54F58F238925}"/>
              </a:ext>
            </a:extLst>
          </p:cNvPr>
          <p:cNvSpPr txBox="1"/>
          <p:nvPr/>
        </p:nvSpPr>
        <p:spPr>
          <a:xfrm>
            <a:off x="5888983" y="7301230"/>
            <a:ext cx="773755" cy="23596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
                <a:srgbClr val="B1D285"/>
              </a:buClr>
              <a:buSzTx/>
              <a:buFontTx/>
              <a:buNone/>
              <a:tabLst/>
              <a:defRPr/>
            </a:pPr>
            <a:r>
              <a:rPr kumimoji="0" lang="fr-FR" sz="1400" b="1" i="0" u="none" strike="noStrike" kern="1200" cap="none" spc="0" normalizeH="0" baseline="30000" noProof="0">
                <a:ln>
                  <a:noFill/>
                </a:ln>
                <a:solidFill>
                  <a:srgbClr val="000000"/>
                </a:solidFill>
                <a:effectLst/>
                <a:uLnTx/>
                <a:uFillTx/>
                <a:latin typeface="Barlow" panose="00000500000000000000" pitchFamily="2" charset="0"/>
                <a:ea typeface="+mn-ea"/>
                <a:cs typeface="+mn-cs"/>
              </a:rPr>
              <a:t>2 min. </a:t>
            </a:r>
            <a:r>
              <a:rPr kumimoji="0" lang="fr-FR" sz="1400" b="1" i="0" u="none" strike="noStrike" kern="1200" cap="none" spc="0" normalizeH="0" baseline="30000" noProof="0" err="1">
                <a:ln>
                  <a:noFill/>
                </a:ln>
                <a:solidFill>
                  <a:srgbClr val="000000"/>
                </a:solidFill>
                <a:effectLst/>
                <a:uLnTx/>
                <a:uFillTx/>
                <a:latin typeface="Barlow" panose="00000500000000000000" pitchFamily="2" charset="0"/>
                <a:ea typeface="+mn-ea"/>
                <a:cs typeface="+mn-cs"/>
              </a:rPr>
              <a:t>p.P.</a:t>
            </a:r>
            <a:endParaRPr kumimoji="0" lang="de-DE" sz="1400" b="0" i="0" u="none" strike="noStrike" kern="1200" cap="none" spc="0" normalizeH="0" baseline="30000" noProof="0">
              <a:ln>
                <a:noFill/>
              </a:ln>
              <a:solidFill>
                <a:srgbClr val="000000"/>
              </a:solidFill>
              <a:effectLst/>
              <a:uLnTx/>
              <a:uFillTx/>
              <a:latin typeface="Barlow" panose="00000500000000000000" pitchFamily="2" charset="0"/>
              <a:ea typeface="+mn-ea"/>
              <a:cs typeface="+mn-cs"/>
            </a:endParaRPr>
          </a:p>
        </p:txBody>
      </p:sp>
      <p:sp>
        <p:nvSpPr>
          <p:cNvPr id="30" name="Textfeld 29">
            <a:extLst>
              <a:ext uri="{FF2B5EF4-FFF2-40B4-BE49-F238E27FC236}">
                <a16:creationId xmlns:a16="http://schemas.microsoft.com/office/drawing/2014/main" id="{B8F65687-D4BC-2F6A-ED3D-B5C14C20A0DF}"/>
              </a:ext>
            </a:extLst>
          </p:cNvPr>
          <p:cNvSpPr txBox="1"/>
          <p:nvPr/>
        </p:nvSpPr>
        <p:spPr>
          <a:xfrm>
            <a:off x="528088" y="8625816"/>
            <a:ext cx="2747348" cy="2041585"/>
          </a:xfrm>
          <a:prstGeom prst="rect">
            <a:avLst/>
          </a:prstGeom>
          <a:noFill/>
        </p:spPr>
        <p:txBody>
          <a:bodyPr wrap="square" rtlCol="0">
            <a:spAutoFit/>
          </a:bodyPr>
          <a:lstStyle/>
          <a:p>
            <a:pPr marR="0" rtl="0"/>
            <a:r>
              <a:rPr lang="de-DE" sz="1800" b="1" i="0" u="none" strike="noStrike" baseline="30000">
                <a:solidFill>
                  <a:srgbClr val="EF790C"/>
                </a:solidFill>
                <a:latin typeface="Barlow" panose="00000500000000000000" pitchFamily="2" charset="0"/>
              </a:rPr>
              <a:t>Impressum</a:t>
            </a:r>
          </a:p>
          <a:p>
            <a:pPr marR="0" rtl="0"/>
            <a:r>
              <a:rPr lang="de-DE" sz="1400" b="1" i="0" u="none" strike="noStrike" baseline="30000">
                <a:solidFill>
                  <a:srgbClr val="000000"/>
                </a:solidFill>
                <a:latin typeface="Barlow" panose="00000500000000000000" pitchFamily="2" charset="0"/>
              </a:rPr>
              <a:t>Herausgeber:</a:t>
            </a:r>
          </a:p>
          <a:p>
            <a:r>
              <a:rPr lang="de-DE" sz="1400" baseline="30000">
                <a:solidFill>
                  <a:srgbClr val="000000"/>
                </a:solidFill>
                <a:latin typeface="Barlow" panose="00000500000000000000" pitchFamily="2" charset="0"/>
              </a:rPr>
              <a:t>Silicon Saxony e.V., Hochschule Mittweida </a:t>
            </a:r>
          </a:p>
          <a:p>
            <a:pPr marR="0" rtl="0"/>
            <a:endParaRPr lang="de-DE" sz="1400" b="1" baseline="30000">
              <a:solidFill>
                <a:srgbClr val="000000"/>
              </a:solidFill>
              <a:latin typeface="Barlow" panose="00000500000000000000" pitchFamily="2" charset="0"/>
            </a:endParaRPr>
          </a:p>
          <a:p>
            <a:pPr marR="0" rtl="0"/>
            <a:r>
              <a:rPr lang="de-DE" sz="1400" b="1" baseline="30000">
                <a:solidFill>
                  <a:srgbClr val="000000"/>
                </a:solidFill>
                <a:latin typeface="Barlow" panose="00000500000000000000" pitchFamily="2" charset="0"/>
              </a:rPr>
              <a:t>Redaktion:</a:t>
            </a:r>
          </a:p>
          <a:p>
            <a:pPr marR="0" rtl="0"/>
            <a:r>
              <a:rPr lang="de-DE" sz="1400" baseline="30000">
                <a:solidFill>
                  <a:srgbClr val="000000"/>
                </a:solidFill>
                <a:latin typeface="Barlow" panose="00000500000000000000" pitchFamily="2" charset="0"/>
              </a:rPr>
              <a:t>K. Meusinger</a:t>
            </a:r>
            <a:r>
              <a:rPr lang="de-DE" sz="1400" baseline="30000">
                <a:solidFill>
                  <a:schemeClr val="tx2"/>
                </a:solidFill>
                <a:latin typeface="Barlow" panose="00000500000000000000" pitchFamily="2" charset="0"/>
              </a:rPr>
              <a:t>, Dr. K. Müller-Eppendorfer, </a:t>
            </a:r>
          </a:p>
          <a:p>
            <a:r>
              <a:rPr lang="de-DE" sz="1400" baseline="30000">
                <a:solidFill>
                  <a:schemeClr val="tx2"/>
                </a:solidFill>
                <a:latin typeface="Barlow" panose="00000500000000000000" pitchFamily="2" charset="0"/>
              </a:rPr>
              <a:t>C. Pietschmann, S. Gruß</a:t>
            </a:r>
          </a:p>
          <a:p>
            <a:pPr marR="0" rtl="0"/>
            <a:endParaRPr lang="de-DE" sz="1400" b="0" i="0" u="none" strike="noStrike" baseline="30000">
              <a:solidFill>
                <a:schemeClr val="tx2"/>
              </a:solidFill>
              <a:latin typeface="Barlow" panose="00000500000000000000" pitchFamily="2" charset="0"/>
            </a:endParaRPr>
          </a:p>
          <a:p>
            <a:pPr marR="0" rtl="0"/>
            <a:r>
              <a:rPr lang="de-DE" sz="1400" b="1" baseline="30000">
                <a:solidFill>
                  <a:srgbClr val="000000"/>
                </a:solidFill>
                <a:latin typeface="Barlow" panose="00000500000000000000" pitchFamily="2" charset="0"/>
              </a:rPr>
              <a:t>Bildnachweis:</a:t>
            </a:r>
          </a:p>
          <a:p>
            <a:pPr marR="0" rtl="0"/>
            <a:r>
              <a:rPr lang="de-DE" sz="1400" baseline="30000">
                <a:solidFill>
                  <a:srgbClr val="000000"/>
                </a:solidFill>
                <a:latin typeface="Barlow" panose="00000500000000000000" pitchFamily="2" charset="0"/>
              </a:rPr>
              <a:t>K. Meusinger, C. Pietschmann</a:t>
            </a:r>
          </a:p>
          <a:p>
            <a:pPr marR="0" rtl="0"/>
            <a:endParaRPr lang="de-DE" sz="1400" b="0" i="0" u="none" strike="noStrike" baseline="30000">
              <a:solidFill>
                <a:srgbClr val="000000"/>
              </a:solidFill>
              <a:latin typeface="Barlow" panose="00000500000000000000" pitchFamily="2" charset="0"/>
            </a:endParaRPr>
          </a:p>
          <a:p>
            <a:pPr marR="0" rtl="0"/>
            <a:r>
              <a:rPr lang="de-DE" sz="1400" baseline="30000">
                <a:solidFill>
                  <a:srgbClr val="000000"/>
                </a:solidFill>
                <a:latin typeface="Barlow" panose="00000500000000000000" pitchFamily="2" charset="0"/>
              </a:rPr>
              <a:t>1. Auflage 2025</a:t>
            </a:r>
          </a:p>
          <a:p>
            <a:pPr marR="0" rtl="0"/>
            <a:endParaRPr lang="de-DE" sz="1800" b="0" i="0" u="none" strike="noStrike" baseline="30000">
              <a:solidFill>
                <a:srgbClr val="000000"/>
              </a:solidFill>
              <a:latin typeface="Barlow" panose="00000500000000000000" pitchFamily="2" charset="0"/>
            </a:endParaRPr>
          </a:p>
        </p:txBody>
      </p:sp>
    </p:spTree>
    <p:extLst>
      <p:ext uri="{BB962C8B-B14F-4D97-AF65-F5344CB8AC3E}">
        <p14:creationId xmlns:p14="http://schemas.microsoft.com/office/powerpoint/2010/main" val="238645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Fünfeck 8">
            <a:extLst>
              <a:ext uri="{FF2B5EF4-FFF2-40B4-BE49-F238E27FC236}">
                <a16:creationId xmlns:a16="http://schemas.microsoft.com/office/drawing/2014/main" id="{2DB7CC7D-5D4C-03F2-A154-358F6BFE4BDA}"/>
              </a:ext>
            </a:extLst>
          </p:cNvPr>
          <p:cNvSpPr/>
          <p:nvPr/>
        </p:nvSpPr>
        <p:spPr>
          <a:xfrm rot="5400000">
            <a:off x="4193569" y="1833702"/>
            <a:ext cx="4558748" cy="89134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701C40F3-20CD-A887-21B3-41F76D5822D1}"/>
              </a:ext>
            </a:extLst>
          </p:cNvPr>
          <p:cNvSpPr txBox="1"/>
          <p:nvPr/>
        </p:nvSpPr>
        <p:spPr>
          <a:xfrm rot="5400000">
            <a:off x="4723842" y="1844015"/>
            <a:ext cx="3498202" cy="4462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2300" b="0" i="0" u="none" strike="noStrike" kern="1200" cap="none" spc="0" normalizeH="0" baseline="0" noProof="0" dirty="0">
                <a:ln>
                  <a:noFill/>
                </a:ln>
                <a:solidFill>
                  <a:prstClr val="white"/>
                </a:solidFill>
                <a:effectLst/>
                <a:uLnTx/>
                <a:uFillTx/>
                <a:latin typeface="Barlow SemiBold" panose="00000700000000000000" pitchFamily="2" charset="0"/>
                <a:ea typeface="+mn-ea"/>
                <a:cs typeface="+mn-cs"/>
              </a:rPr>
              <a:t>Musterformular</a:t>
            </a:r>
          </a:p>
        </p:txBody>
      </p:sp>
      <p:pic>
        <p:nvPicPr>
          <p:cNvPr id="13" name="Grafik 12">
            <a:extLst>
              <a:ext uri="{FF2B5EF4-FFF2-40B4-BE49-F238E27FC236}">
                <a16:creationId xmlns:a16="http://schemas.microsoft.com/office/drawing/2014/main" id="{1E414B94-46E1-C707-DE1F-3A77A0A0162D}"/>
              </a:ext>
            </a:extLst>
          </p:cNvPr>
          <p:cNvPicPr>
            <a:picLocks noChangeAspect="1"/>
          </p:cNvPicPr>
          <p:nvPr/>
        </p:nvPicPr>
        <p:blipFill>
          <a:blip r:embed="rId2"/>
          <a:srcRect l="6755" t="6512"/>
          <a:stretch>
            <a:fillRect/>
          </a:stretch>
        </p:blipFill>
        <p:spPr>
          <a:xfrm rot="5400000">
            <a:off x="5679884" y="7796899"/>
            <a:ext cx="1909802" cy="1834631"/>
          </a:xfrm>
          <a:prstGeom prst="rect">
            <a:avLst/>
          </a:prstGeom>
        </p:spPr>
      </p:pic>
      <p:pic>
        <p:nvPicPr>
          <p:cNvPr id="6" name="Grafik 5" descr="Ein Bild, das Grafiken, Design enthält.&#10;&#10;Automatisch generierte Beschreibung">
            <a:extLst>
              <a:ext uri="{FF2B5EF4-FFF2-40B4-BE49-F238E27FC236}">
                <a16:creationId xmlns:a16="http://schemas.microsoft.com/office/drawing/2014/main" id="{6BD5F416-F147-8097-8DC8-6E92AF3EBB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88181" y="9095449"/>
            <a:ext cx="859343" cy="987050"/>
          </a:xfrm>
          <a:prstGeom prst="rect">
            <a:avLst/>
          </a:prstGeom>
        </p:spPr>
      </p:pic>
      <p:sp>
        <p:nvSpPr>
          <p:cNvPr id="14" name="Gleichschenkliges Dreieck 13">
            <a:extLst>
              <a:ext uri="{FF2B5EF4-FFF2-40B4-BE49-F238E27FC236}">
                <a16:creationId xmlns:a16="http://schemas.microsoft.com/office/drawing/2014/main" id="{C4C65E74-2E45-880C-5F49-28A784AF1A4B}"/>
              </a:ext>
            </a:extLst>
          </p:cNvPr>
          <p:cNvSpPr/>
          <p:nvPr/>
        </p:nvSpPr>
        <p:spPr>
          <a:xfrm rot="10800000">
            <a:off x="6696081" y="7759313"/>
            <a:ext cx="477078" cy="34455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44CB174F-96D8-7CCC-C568-5712E22A98EA}"/>
              </a:ext>
            </a:extLst>
          </p:cNvPr>
          <p:cNvPicPr>
            <a:picLocks noChangeAspect="1"/>
          </p:cNvPicPr>
          <p:nvPr/>
        </p:nvPicPr>
        <p:blipFill>
          <a:blip r:embed="rId4"/>
          <a:srcRect l="1876" t="6053"/>
          <a:stretch>
            <a:fillRect/>
          </a:stretch>
        </p:blipFill>
        <p:spPr>
          <a:xfrm rot="5400000">
            <a:off x="-1552018" y="2547799"/>
            <a:ext cx="9011482" cy="4896543"/>
          </a:xfrm>
          <a:prstGeom prst="rect">
            <a:avLst/>
          </a:prstGeom>
        </p:spPr>
      </p:pic>
      <p:pic>
        <p:nvPicPr>
          <p:cNvPr id="8" name="Grafik 7">
            <a:extLst>
              <a:ext uri="{FF2B5EF4-FFF2-40B4-BE49-F238E27FC236}">
                <a16:creationId xmlns:a16="http://schemas.microsoft.com/office/drawing/2014/main" id="{F231250C-4DF8-8FFD-90E4-A1AF885AD997}"/>
              </a:ext>
            </a:extLst>
          </p:cNvPr>
          <p:cNvPicPr>
            <a:picLocks noChangeAspect="1"/>
          </p:cNvPicPr>
          <p:nvPr/>
        </p:nvPicPr>
        <p:blipFill>
          <a:blip r:embed="rId5"/>
          <a:stretch>
            <a:fillRect/>
          </a:stretch>
        </p:blipFill>
        <p:spPr>
          <a:xfrm rot="5400000">
            <a:off x="-1311822" y="8734153"/>
            <a:ext cx="3277057" cy="638264"/>
          </a:xfrm>
          <a:prstGeom prst="rect">
            <a:avLst/>
          </a:prstGeom>
        </p:spPr>
      </p:pic>
      <p:sp>
        <p:nvSpPr>
          <p:cNvPr id="2" name="Textfeld 1">
            <a:extLst>
              <a:ext uri="{FF2B5EF4-FFF2-40B4-BE49-F238E27FC236}">
                <a16:creationId xmlns:a16="http://schemas.microsoft.com/office/drawing/2014/main" id="{8E5818EC-2C1F-F2FF-6D51-70E9BD8DF75A}"/>
              </a:ext>
            </a:extLst>
          </p:cNvPr>
          <p:cNvSpPr txBox="1"/>
          <p:nvPr/>
        </p:nvSpPr>
        <p:spPr>
          <a:xfrm rot="5400000">
            <a:off x="2879513" y="3020009"/>
            <a:ext cx="5542671" cy="338554"/>
          </a:xfrm>
          <a:prstGeom prst="rect">
            <a:avLst/>
          </a:prstGeom>
          <a:noFill/>
        </p:spPr>
        <p:txBody>
          <a:bodyPr wrap="square" rtlCol="0">
            <a:spAutoFit/>
          </a:bodyPr>
          <a:lstStyle/>
          <a:p>
            <a:r>
              <a:rPr lang="de-DE" sz="1600" b="1" dirty="0"/>
              <a:t>Risiko-Analyse für das datenbasierte Assistenzsystem […]</a:t>
            </a:r>
          </a:p>
        </p:txBody>
      </p:sp>
    </p:spTree>
    <p:extLst>
      <p:ext uri="{BB962C8B-B14F-4D97-AF65-F5344CB8AC3E}">
        <p14:creationId xmlns:p14="http://schemas.microsoft.com/office/powerpoint/2010/main" val="696081108"/>
      </p:ext>
    </p:extLst>
  </p:cSld>
  <p:clrMapOvr>
    <a:masterClrMapping/>
  </p:clrMapOvr>
</p:sld>
</file>

<file path=ppt/theme/theme1.xml><?xml version="1.0" encoding="utf-8"?>
<a:theme xmlns:a="http://schemas.openxmlformats.org/drawingml/2006/main" name="PAL_Titelfolien">
  <a:themeElements>
    <a:clrScheme name="Benutzerdefiniert 1">
      <a:dk1>
        <a:srgbClr val="333333"/>
      </a:dk1>
      <a:lt1>
        <a:sysClr val="window" lastClr="FFFFFF"/>
      </a:lt1>
      <a:dk2>
        <a:srgbClr val="000000"/>
      </a:dk2>
      <a:lt2>
        <a:srgbClr val="E7E6E6"/>
      </a:lt2>
      <a:accent1>
        <a:srgbClr val="40B498"/>
      </a:accent1>
      <a:accent2>
        <a:srgbClr val="B1D285"/>
      </a:accent2>
      <a:accent3>
        <a:srgbClr val="1F8299"/>
      </a:accent3>
      <a:accent4>
        <a:srgbClr val="F9C611"/>
      </a:accent4>
      <a:accent5>
        <a:srgbClr val="EA4F30"/>
      </a:accent5>
      <a:accent6>
        <a:srgbClr val="994781"/>
      </a:accent6>
      <a:hlink>
        <a:srgbClr val="1F8299"/>
      </a:hlink>
      <a:folHlink>
        <a:srgbClr val="994781"/>
      </a:folHlink>
    </a:clrScheme>
    <a:fontScheme name="Benutzerdefiniert 1">
      <a:majorFont>
        <a:latin typeface="Muli"/>
        <a:ea typeface=""/>
        <a:cs typeface=""/>
      </a:majorFont>
      <a:minorFont>
        <a:latin typeface="Mul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200" dirty="0" err="1" smtClean="0"/>
        </a:defPPr>
      </a:lstStyle>
    </a:txDef>
  </a:objectDefaults>
  <a:extraClrSchemeLst/>
  <a:custClrLst>
    <a:custClr name="Smaragd lighter">
      <a:srgbClr val="CDEEE7"/>
    </a:custClr>
    <a:custClr name="Grün lighter">
      <a:srgbClr val="E7F4E4"/>
    </a:custClr>
    <a:custClr name="Blau lighter">
      <a:srgbClr val="D5EEEF"/>
    </a:custClr>
    <a:custClr name="Gelb lighter">
      <a:srgbClr val="FFF4D5"/>
    </a:custClr>
    <a:custClr name="Orange lighter">
      <a:srgbClr val="FFEBC3"/>
    </a:custClr>
    <a:custClr name="Rot lighter">
      <a:srgbClr val="FFE9D9"/>
    </a:custClr>
    <a:custClr name="Lila lighter">
      <a:srgbClr val="E7D8E7"/>
    </a:custClr>
    <a:custClr name="Lichtgrau">
      <a:srgbClr val="F1F1F1"/>
    </a:custClr>
    <a:custClr name="BLANK">
      <a:srgbClr val="FFFFFF"/>
    </a:custClr>
    <a:custClr name="BLANK">
      <a:srgbClr val="FFFFFF"/>
    </a:custClr>
    <a:custClr name="Smaragd light">
      <a:srgbClr val="87D4AF"/>
    </a:custClr>
    <a:custClr name="Grün light">
      <a:srgbClr val="C2E4B6"/>
    </a:custClr>
    <a:custClr name="Blau light">
      <a:srgbClr val="57AEB7"/>
    </a:custClr>
    <a:custClr name="Gelb light">
      <a:srgbClr val="FFD971"/>
    </a:custClr>
    <a:custClr name="Orange light">
      <a:srgbClr val="F8B567"/>
    </a:custClr>
    <a:custClr name="Rot light">
      <a:srgbClr val="F28364"/>
    </a:custClr>
    <a:custClr name="Lila light">
      <a:srgbClr val="B072A5"/>
    </a:custClr>
    <a:custClr name="Hellgrau">
      <a:srgbClr val="DFDFDF"/>
    </a:custClr>
    <a:custClr name="BLANK">
      <a:srgbClr val="FFFFFF"/>
    </a:custClr>
    <a:custClr name="BLANK">
      <a:srgbClr val="FFFFFF"/>
    </a:custClr>
    <a:custClr name="Smaragd">
      <a:srgbClr val="40B498"/>
    </a:custClr>
    <a:custClr name="Grün">
      <a:srgbClr val="B1D285"/>
    </a:custClr>
    <a:custClr name="Blau">
      <a:srgbClr val="1F8299"/>
    </a:custClr>
    <a:custClr name="Gelb">
      <a:srgbClr val="F9C611"/>
    </a:custClr>
    <a:custClr name="Orange">
      <a:srgbClr val="F39232"/>
    </a:custClr>
    <a:custClr name="Rot">
      <a:srgbClr val="EA4F30"/>
    </a:custClr>
    <a:custClr name="Lila">
      <a:srgbClr val="994781"/>
    </a:custClr>
    <a:custClr name="Grau">
      <a:srgbClr val="949494"/>
    </a:custClr>
    <a:custClr name="BLANK">
      <a:srgbClr val="FFFFFF"/>
    </a:custClr>
    <a:custClr name="BLANK">
      <a:srgbClr val="FFFFFF"/>
    </a:custClr>
    <a:custClr name="Smaragd dark">
      <a:srgbClr val="389988"/>
    </a:custClr>
    <a:custClr name="Grün dark">
      <a:srgbClr val="80C289"/>
    </a:custClr>
    <a:custClr name="Blau dark">
      <a:srgbClr val="227180"/>
    </a:custClr>
    <a:custClr name="Gelb dark">
      <a:srgbClr val="EAA600"/>
    </a:custClr>
    <a:custClr name="Orange dark">
      <a:srgbClr val="EF790C"/>
    </a:custClr>
    <a:custClr name="Rot dark">
      <a:srgbClr val="D9232D"/>
    </a:custClr>
    <a:custClr name="Lila dark">
      <a:srgbClr val="80146C"/>
    </a:custClr>
    <a:custClr name="Dunkelgrau">
      <a:srgbClr val="404040"/>
    </a:custClr>
    <a:custClr name="BLANK">
      <a:srgbClr val="FFFFFF"/>
    </a:custClr>
    <a:custClr name="BLANK">
      <a:srgbClr val="FFFFFF"/>
    </a:custClr>
    <a:custClr name="Smaragd darker">
      <a:srgbClr val="1F453A"/>
    </a:custClr>
    <a:custClr name="Grün darker">
      <a:srgbClr val="3A4B35"/>
    </a:custClr>
    <a:custClr name="Blau darker">
      <a:srgbClr val="173338"/>
    </a:custClr>
    <a:custClr name="Gelb darker">
      <a:srgbClr val="7F4200"/>
    </a:custClr>
    <a:custClr name="Orange darker">
      <a:srgbClr val="822B00"/>
    </a:custClr>
    <a:custClr name="Rot darker">
      <a:srgbClr val="75120D"/>
    </a:custClr>
    <a:custClr name="Lila darker">
      <a:srgbClr val="49003E"/>
    </a:custClr>
    <a:custClr name="Schwarz">
      <a:srgbClr val="000000"/>
    </a:custClr>
  </a:custClrLst>
  <a:extLst>
    <a:ext uri="{05A4C25C-085E-4340-85A3-A5531E510DB2}">
      <thm15:themeFamily xmlns:thm15="http://schemas.microsoft.com/office/thememl/2012/main" name="Präsentation14" id="{6377C071-5152-4B0B-97E5-523F77A2815E}" vid="{DF7C7E46-0A89-41D5-AEA9-2BECF3EDEE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utzerdefiniert 1">
      <a:majorFont>
        <a:latin typeface="Muli"/>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nutzerdefiniert 1">
      <a:majorFont>
        <a:latin typeface="Muli"/>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94a97f-7961-4c77-864f-2b15b6b7a3f3">
      <Terms xmlns="http://schemas.microsoft.com/office/infopath/2007/PartnerControls"/>
    </lcf76f155ced4ddcb4097134ff3c332f>
    <TaxCatchAll xmlns="7b3aedab-2f2b-4f09-b35a-cc1da419a3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C4A57D56BA1F3479995A9017CE87256" ma:contentTypeVersion="10" ma:contentTypeDescription="Ein neues Dokument erstellen." ma:contentTypeScope="" ma:versionID="14a9fa3d9a4ea90ac1ac6f281cfad970">
  <xsd:schema xmlns:xsd="http://www.w3.org/2001/XMLSchema" xmlns:xs="http://www.w3.org/2001/XMLSchema" xmlns:p="http://schemas.microsoft.com/office/2006/metadata/properties" xmlns:ns2="e494a97f-7961-4c77-864f-2b15b6b7a3f3" xmlns:ns3="7b3aedab-2f2b-4f09-b35a-cc1da419a304" targetNamespace="http://schemas.microsoft.com/office/2006/metadata/properties" ma:root="true" ma:fieldsID="6fcca6cd8853f8dcca8b23d77bdf3542" ns2:_="" ns3:_="">
    <xsd:import namespace="e494a97f-7961-4c77-864f-2b15b6b7a3f3"/>
    <xsd:import namespace="7b3aedab-2f2b-4f09-b35a-cc1da419a3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4a97f-7961-4c77-864f-2b15b6b7a3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7b283962-0b2e-4b8a-9024-217be88df34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3aedab-2f2b-4f09-b35a-cc1da419a30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4c276a3-ae50-4dcf-85e1-8c62632dcb5a}" ma:internalName="TaxCatchAll" ma:showField="CatchAllData" ma:web="7b3aedab-2f2b-4f09-b35a-cc1da419a3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3211AD-1C2B-4FB7-93CD-72A8BCFF100C}">
  <ds:schemaRefs>
    <ds:schemaRef ds:uri="http://purl.org/dc/dcmitype/"/>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7b3aedab-2f2b-4f09-b35a-cc1da419a304"/>
    <ds:schemaRef ds:uri="e494a97f-7961-4c77-864f-2b15b6b7a3f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491B92E-BEA5-480B-8163-4CB0AFFADE88}">
  <ds:schemaRefs>
    <ds:schemaRef ds:uri="http://schemas.microsoft.com/sharepoint/v3/contenttype/forms"/>
  </ds:schemaRefs>
</ds:datastoreItem>
</file>

<file path=customXml/itemProps3.xml><?xml version="1.0" encoding="utf-8"?>
<ds:datastoreItem xmlns:ds="http://schemas.openxmlformats.org/officeDocument/2006/customXml" ds:itemID="{E801D6E2-F067-430B-A6E5-5A2AB6995478}">
  <ds:schemaRefs>
    <ds:schemaRef ds:uri="7b3aedab-2f2b-4f09-b35a-cc1da419a304"/>
    <ds:schemaRef ds:uri="e494a97f-7961-4c77-864f-2b15b6b7a3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536</Words>
  <Application>Microsoft Office PowerPoint</Application>
  <PresentationFormat>Benutzerdefiniert</PresentationFormat>
  <Paragraphs>76</Paragraphs>
  <Slides>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Aptos</vt:lpstr>
      <vt:lpstr>Barlow</vt:lpstr>
      <vt:lpstr>Barlow SemiBold</vt:lpstr>
      <vt:lpstr>Arial</vt:lpstr>
      <vt:lpstr>Muli</vt:lpstr>
      <vt:lpstr>PAL_Titelfolien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Leitfaden DSFA mit LEGO</dc:title>
  <dc:creator>Katrin Meusinger</dc:creator>
  <cp:lastModifiedBy>Stempfhuber, Josephine Therese</cp:lastModifiedBy>
  <cp:revision>3</cp:revision>
  <cp:lastPrinted>2025-06-30T09:07:01Z</cp:lastPrinted>
  <dcterms:created xsi:type="dcterms:W3CDTF">2018-03-27T11:21:44Z</dcterms:created>
  <dcterms:modified xsi:type="dcterms:W3CDTF">2025-07-23T07:30:15Z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0x0101006C4A57D56BA1F3479995A9017CE87256</vt:lpwstr>
  </property>
  <property fmtid="{D5CDD505-2E9C-101B-9397-08002B2CF9AE}" pid="3" name="MediaServiceImageTags">
    <vt:lpwstr/>
  </property>
</Properties>
</file>